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Montserrat"/>
      <p:regular r:id="rId56"/>
      <p:bold r:id="rId57"/>
      <p:italic r:id="rId58"/>
      <p:boldItalic r:id="rId59"/>
    </p:embeddedFont>
    <p:embeddedFont>
      <p:font typeface="Montserrat Medium"/>
      <p:regular r:id="rId60"/>
      <p:bold r:id="rId61"/>
      <p:italic r:id="rId62"/>
      <p:boldItalic r:id="rId63"/>
    </p:embeddedFont>
    <p:embeddedFont>
      <p:font typeface="Montserrat Light"/>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Medium-italic.fntdata"/><Relationship Id="rId61" Type="http://schemas.openxmlformats.org/officeDocument/2006/relationships/font" Target="fonts/MontserratMedium-bold.fntdata"/><Relationship Id="rId20" Type="http://schemas.openxmlformats.org/officeDocument/2006/relationships/slide" Target="slides/slide15.xml"/><Relationship Id="rId64" Type="http://schemas.openxmlformats.org/officeDocument/2006/relationships/font" Target="fonts/MontserratLight-regular.fntdata"/><Relationship Id="rId63" Type="http://schemas.openxmlformats.org/officeDocument/2006/relationships/font" Target="fonts/MontserratMedium-boldItalic.fntdata"/><Relationship Id="rId22" Type="http://schemas.openxmlformats.org/officeDocument/2006/relationships/slide" Target="slides/slide17.xml"/><Relationship Id="rId66" Type="http://schemas.openxmlformats.org/officeDocument/2006/relationships/font" Target="fonts/MontserratLight-italic.fntdata"/><Relationship Id="rId21" Type="http://schemas.openxmlformats.org/officeDocument/2006/relationships/slide" Target="slides/slide16.xml"/><Relationship Id="rId65" Type="http://schemas.openxmlformats.org/officeDocument/2006/relationships/font" Target="fonts/MontserratLight-bold.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MontserratLight-boldItalic.fntdata"/><Relationship Id="rId60" Type="http://schemas.openxmlformats.org/officeDocument/2006/relationships/font" Target="fonts/MontserratMedium-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Montserrat-bold.fntdata"/><Relationship Id="rId12" Type="http://schemas.openxmlformats.org/officeDocument/2006/relationships/slide" Target="slides/slide7.xml"/><Relationship Id="rId56" Type="http://schemas.openxmlformats.org/officeDocument/2006/relationships/font" Target="fonts/Montserrat-regular.fntdata"/><Relationship Id="rId15" Type="http://schemas.openxmlformats.org/officeDocument/2006/relationships/slide" Target="slides/slide10.xml"/><Relationship Id="rId59" Type="http://schemas.openxmlformats.org/officeDocument/2006/relationships/font" Target="fonts/Montserrat-boldItalic.fntdata"/><Relationship Id="rId14" Type="http://schemas.openxmlformats.org/officeDocument/2006/relationships/slide" Target="slides/slide9.xml"/><Relationship Id="rId58" Type="http://schemas.openxmlformats.org/officeDocument/2006/relationships/font" Target="fonts/Montserra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87484488c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7484488c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87484488c7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87484488c7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87484488c7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7484488c7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7484488c7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7484488c7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7f38457b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f38457b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a:solidFill>
                  <a:schemeClr val="dk1"/>
                </a:solidFill>
              </a:rPr>
              <a:t>Как мы уже говорили, нейроны более высоких слоев в нейронных сетях, могут научиться реагировать на более сложные признаки, а значит нам выгодно создавать более глубокие нейронные сети. На практике же, не удается эффективно обучить большие сети из просто составленных друг на друга сверточных слоев.</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ru">
                <a:solidFill>
                  <a:schemeClr val="dk1"/>
                </a:solidFill>
              </a:rPr>
              <a:t>Для того, чтобы понять причину этого ограничения, давайте вспомним механизм обратного распространения ошибки, с помощью которого мы обучаем наши сети.</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7484488c7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7484488c7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7f38457b1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f38457b1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a:solidFill>
                  <a:schemeClr val="dk1"/>
                </a:solidFill>
              </a:rPr>
              <a:t>Чтобы вычислить градиент функции потерь для предыдущего слоя, мы должны умножать градиент на текущем слое на веса на текущем слое: для вычисления ошибки на четвертом слое мы умножаем градиент на пятом слое на веса пятого слоя</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7f38457b1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f38457b1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a:solidFill>
                  <a:schemeClr val="dk1"/>
                </a:solidFill>
              </a:rPr>
              <a:t>чтобы вычислить ошибки на четвертом слое мы умножаем градиент на четвертом слое на веса на четвертом слое и так далее.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7f38457b1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f38457b1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a:solidFill>
                  <a:schemeClr val="dk1"/>
                </a:solidFill>
              </a:rPr>
              <a:t> и так далее. Если значение наших весов меньше единицы, с погружаясь до все более и более глубоких слоев, градиент ошибки становится всё меньше и меньше, то есть нижние слои почти не изменяют свои веса, то есть почти не обучаются. Эффективные удавалось обучать слои из 19 блоков. Так называемая модель VGG-19</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7f38457b1c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f38457b1c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7f38457b1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f38457b1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ru">
                <a:solidFill>
                  <a:schemeClr val="dk1"/>
                </a:solidFill>
              </a:rPr>
              <a:t>Это проблему можно обойти в прямом смысле слова. С помощью блоков остатков.</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ru">
                <a:solidFill>
                  <a:schemeClr val="dk1"/>
                </a:solidFill>
              </a:rPr>
              <a:t>Идея в том, чтобы “пробрасывать” большие градиенты верхних слоев на нижние слои в обход нескольких слоев. То есть делать для наших слоев обходные пути, которые бы позволили сохранить большие значения градиентов. Но обратный путь не возникнет ни откуда. Значит обходной путь должен появиться и при прямом проходе.</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87484488c7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87484488c7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7f38457b1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f38457b1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a:solidFill>
                  <a:schemeClr val="dk1"/>
                </a:solidFill>
              </a:rPr>
              <a:t>Идея в том, чтобы “пробрасывать” большие градиенты верхних слоев на нижние слои в обход нескольких слоев. То есть делать для наших слоев обходные пути, которые бы позволили сохранить большие значения градиентов. Но обратный путь не возникнет ни откуда. Значит обходной путь должен появиться и при прямом проходе.</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7f38457b1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f38457b1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a:solidFill>
                  <a:schemeClr val="dk1"/>
                </a:solidFill>
              </a:rPr>
              <a:t>Идея в том, чтобы “пробрасывать” большие градиенты верхних слоев на нижние слои в обход нескольких слоев. То есть делать для наших слоев обходные пути, которые бы позволили сохранить большие значения градиентов.</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7f38457b1c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f38457b1c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a:solidFill>
                  <a:schemeClr val="dk1"/>
                </a:solidFill>
              </a:rPr>
              <a:t>Но обратный путь не возникнет ни откуда. Значит обходной путь должен появиться и при прямом проходе.</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7f38457b1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7f38457b1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ru">
                <a:solidFill>
                  <a:schemeClr val="dk1"/>
                </a:solidFill>
              </a:rPr>
              <a:t>Этот подход работает. Собирая сети из таких блоков удается эффективно обучать. Так эффективно обучаются хоть сети из 34 слоев, хоть из восьмидесяти одного, хоть из 181 слоя. Для сравнения приводятся схемы сетей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7f38457b1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f38457b1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7f38457b1c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7f38457b1c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7f38457b1c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7f38457b1c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7f38457b1c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7f38457b1c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7f38457b1c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7f38457b1c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7f38457b1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7f38457b1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87484488c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7484488c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7f38457b1c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7f38457b1c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7f38457b1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7f38457b1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7f38457b1c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7f38457b1c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7f38457b1c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f38457b1c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7f38457b1c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7f38457b1c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7f38457b1c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7f38457b1c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7f38457b1c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7f38457b1c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7eeced2af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7eeced2af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7f38457b1c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7f38457b1c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7f38457b1c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7f38457b1c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87484488c7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7484488c7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7f38457b1c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7f38457b1c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7f38457b1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7f38457b1c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7f38457b1c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7f38457b1c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f38457b1c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7f38457b1c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7eeced2af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7eeced2af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7f38457b1c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7f38457b1c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7eeced2af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7eeced2af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8c49a1142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8c49a1142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87484488c7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87484488c7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87484488c7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87484488c7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87484488c7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7484488c7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87484488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87484488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87484488c7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7484488c7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87484488c7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87484488c7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87484488c7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7484488c7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87484488c7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7484488c7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hyperlink" Target="https://habr.com/ru/post/163819/" TargetMode="External"/><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hyperlink" Target="https://habr.com/ru/post/163819/" TargetMode="External"/><Relationship Id="rId6"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hyperlink" Target="https://habr.com/ru/post/163819/" TargetMode="External"/><Relationship Id="rId8"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8.png"/><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8.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8.png"/><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5.png"/><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4.png"/><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5.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6.png"/><Relationship Id="rId4" Type="http://schemas.openxmlformats.org/officeDocument/2006/relationships/image" Target="../media/image17.png"/><Relationship Id="rId5" Type="http://schemas.openxmlformats.org/officeDocument/2006/relationships/hyperlink" Target="https://vk.com/aimiptlab" TargetMode="External"/><Relationship Id="rId6" Type="http://schemas.openxmlformats.org/officeDocument/2006/relationships/image" Target="../media/image28.png"/><Relationship Id="rId7" Type="http://schemas.openxmlformats.org/officeDocument/2006/relationships/image" Target="../media/image27.png"/><Relationship Id="rId8"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EE8"/>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134839"/>
            <a:ext cx="9144000" cy="3276600"/>
          </a:xfrm>
          <a:prstGeom prst="rect">
            <a:avLst/>
          </a:prstGeom>
          <a:noFill/>
          <a:ln>
            <a:noFill/>
          </a:ln>
        </p:spPr>
      </p:pic>
      <p:sp>
        <p:nvSpPr>
          <p:cNvPr id="55" name="Google Shape;55;p13"/>
          <p:cNvSpPr txBox="1"/>
          <p:nvPr/>
        </p:nvSpPr>
        <p:spPr>
          <a:xfrm>
            <a:off x="3371850" y="4442725"/>
            <a:ext cx="2400300" cy="4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 sz="2000">
                <a:solidFill>
                  <a:srgbClr val="FFFFFF"/>
                </a:solidFill>
                <a:latin typeface="Montserrat Light"/>
                <a:ea typeface="Montserrat Light"/>
                <a:cs typeface="Montserrat Light"/>
                <a:sym typeface="Montserrat Light"/>
              </a:rPr>
              <a:t>2020</a:t>
            </a:r>
            <a:endParaRPr sz="2000">
              <a:solidFill>
                <a:srgbClr val="FFFFFF"/>
              </a:solidFill>
              <a:latin typeface="Montserrat Light"/>
              <a:ea typeface="Montserrat Light"/>
              <a:cs typeface="Montserrat Light"/>
              <a:sym typeface="Montserrat Light"/>
            </a:endParaRPr>
          </a:p>
        </p:txBody>
      </p:sp>
      <p:sp>
        <p:nvSpPr>
          <p:cNvPr id="56" name="Google Shape;56;p13"/>
          <p:cNvSpPr txBox="1"/>
          <p:nvPr/>
        </p:nvSpPr>
        <p:spPr>
          <a:xfrm>
            <a:off x="0" y="3083396"/>
            <a:ext cx="91440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 sz="2000">
                <a:solidFill>
                  <a:srgbClr val="FFFFFF"/>
                </a:solidFill>
                <a:latin typeface="Montserrat Light"/>
                <a:ea typeface="Montserrat Light"/>
                <a:cs typeface="Montserrat Light"/>
                <a:sym typeface="Montserrat Light"/>
              </a:rPr>
              <a:t>Открытая лаборатория искусственного интеллекта МФТИ</a:t>
            </a:r>
            <a:endParaRPr sz="2000">
              <a:solidFill>
                <a:srgbClr val="FFFFFF"/>
              </a:solidFill>
              <a:latin typeface="Montserrat Light"/>
              <a:ea typeface="Montserrat Light"/>
              <a:cs typeface="Montserrat Light"/>
              <a:sym typeface="Montserrat Light"/>
            </a:endParaRPr>
          </a:p>
        </p:txBody>
      </p:sp>
      <p:cxnSp>
        <p:nvCxnSpPr>
          <p:cNvPr id="57" name="Google Shape;57;p13"/>
          <p:cNvCxnSpPr/>
          <p:nvPr/>
        </p:nvCxnSpPr>
        <p:spPr>
          <a:xfrm>
            <a:off x="704250" y="2861090"/>
            <a:ext cx="7696800" cy="168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Аугментации</a:t>
            </a:r>
            <a:endParaRPr b="1" sz="3000">
              <a:solidFill>
                <a:srgbClr val="006EE8"/>
              </a:solidFill>
              <a:latin typeface="Montserrat"/>
              <a:ea typeface="Montserrat"/>
              <a:cs typeface="Montserrat"/>
              <a:sym typeface="Montserrat"/>
            </a:endParaRPr>
          </a:p>
        </p:txBody>
      </p:sp>
      <p:cxnSp>
        <p:nvCxnSpPr>
          <p:cNvPr id="138" name="Google Shape;138;p22"/>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139" name="Google Shape;139;p22"/>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140" name="Google Shape;140;p22"/>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id="141" name="Google Shape;141;p22"/>
          <p:cNvPicPr preferRelativeResize="0"/>
          <p:nvPr/>
        </p:nvPicPr>
        <p:blipFill>
          <a:blip r:embed="rId4">
            <a:alphaModFix/>
          </a:blip>
          <a:stretch>
            <a:fillRect/>
          </a:stretch>
        </p:blipFill>
        <p:spPr>
          <a:xfrm>
            <a:off x="831050" y="866000"/>
            <a:ext cx="3257527" cy="1961300"/>
          </a:xfrm>
          <a:prstGeom prst="rect">
            <a:avLst/>
          </a:prstGeom>
          <a:noFill/>
          <a:ln>
            <a:noFill/>
          </a:ln>
        </p:spPr>
      </p:pic>
      <p:pic>
        <p:nvPicPr>
          <p:cNvPr id="142" name="Google Shape;142;p22"/>
          <p:cNvPicPr preferRelativeResize="0"/>
          <p:nvPr/>
        </p:nvPicPr>
        <p:blipFill>
          <a:blip r:embed="rId5">
            <a:alphaModFix/>
          </a:blip>
          <a:stretch>
            <a:fillRect/>
          </a:stretch>
        </p:blipFill>
        <p:spPr>
          <a:xfrm>
            <a:off x="4219600" y="866000"/>
            <a:ext cx="3257525" cy="19613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Аугментации</a:t>
            </a:r>
            <a:endParaRPr b="1" sz="3000">
              <a:solidFill>
                <a:srgbClr val="006EE8"/>
              </a:solidFill>
              <a:latin typeface="Montserrat"/>
              <a:ea typeface="Montserrat"/>
              <a:cs typeface="Montserrat"/>
              <a:sym typeface="Montserrat"/>
            </a:endParaRPr>
          </a:p>
        </p:txBody>
      </p:sp>
      <p:cxnSp>
        <p:nvCxnSpPr>
          <p:cNvPr id="148" name="Google Shape;148;p23"/>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149" name="Google Shape;149;p23"/>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150" name="Google Shape;150;p23"/>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id="151" name="Google Shape;151;p23"/>
          <p:cNvPicPr preferRelativeResize="0"/>
          <p:nvPr/>
        </p:nvPicPr>
        <p:blipFill>
          <a:blip r:embed="rId4">
            <a:alphaModFix/>
          </a:blip>
          <a:stretch>
            <a:fillRect/>
          </a:stretch>
        </p:blipFill>
        <p:spPr>
          <a:xfrm>
            <a:off x="831050" y="866000"/>
            <a:ext cx="3257527" cy="1961300"/>
          </a:xfrm>
          <a:prstGeom prst="rect">
            <a:avLst/>
          </a:prstGeom>
          <a:noFill/>
          <a:ln>
            <a:noFill/>
          </a:ln>
        </p:spPr>
      </p:pic>
      <p:pic>
        <p:nvPicPr>
          <p:cNvPr id="152" name="Google Shape;152;p23"/>
          <p:cNvPicPr preferRelativeResize="0"/>
          <p:nvPr/>
        </p:nvPicPr>
        <p:blipFill>
          <a:blip r:embed="rId5">
            <a:alphaModFix/>
          </a:blip>
          <a:stretch>
            <a:fillRect/>
          </a:stretch>
        </p:blipFill>
        <p:spPr>
          <a:xfrm>
            <a:off x="4219600" y="866000"/>
            <a:ext cx="3257525" cy="1961303"/>
          </a:xfrm>
          <a:prstGeom prst="rect">
            <a:avLst/>
          </a:prstGeom>
          <a:noFill/>
          <a:ln>
            <a:noFill/>
          </a:ln>
        </p:spPr>
      </p:pic>
      <p:pic>
        <p:nvPicPr>
          <p:cNvPr id="153" name="Google Shape;153;p23"/>
          <p:cNvPicPr preferRelativeResize="0"/>
          <p:nvPr/>
        </p:nvPicPr>
        <p:blipFill>
          <a:blip r:embed="rId6">
            <a:alphaModFix/>
          </a:blip>
          <a:stretch>
            <a:fillRect/>
          </a:stretch>
        </p:blipFill>
        <p:spPr>
          <a:xfrm>
            <a:off x="831050" y="2985650"/>
            <a:ext cx="3257506" cy="1961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Аугментации</a:t>
            </a:r>
            <a:endParaRPr b="1" sz="3000">
              <a:solidFill>
                <a:srgbClr val="006EE8"/>
              </a:solidFill>
              <a:latin typeface="Montserrat"/>
              <a:ea typeface="Montserrat"/>
              <a:cs typeface="Montserrat"/>
              <a:sym typeface="Montserrat"/>
            </a:endParaRPr>
          </a:p>
        </p:txBody>
      </p:sp>
      <p:cxnSp>
        <p:nvCxnSpPr>
          <p:cNvPr id="159" name="Google Shape;159;p24"/>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160" name="Google Shape;160;p24"/>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161" name="Google Shape;161;p24"/>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id="162" name="Google Shape;162;p24"/>
          <p:cNvPicPr preferRelativeResize="0"/>
          <p:nvPr/>
        </p:nvPicPr>
        <p:blipFill>
          <a:blip r:embed="rId4">
            <a:alphaModFix/>
          </a:blip>
          <a:stretch>
            <a:fillRect/>
          </a:stretch>
        </p:blipFill>
        <p:spPr>
          <a:xfrm>
            <a:off x="831050" y="866000"/>
            <a:ext cx="3257527" cy="1961300"/>
          </a:xfrm>
          <a:prstGeom prst="rect">
            <a:avLst/>
          </a:prstGeom>
          <a:noFill/>
          <a:ln>
            <a:noFill/>
          </a:ln>
        </p:spPr>
      </p:pic>
      <p:pic>
        <p:nvPicPr>
          <p:cNvPr id="163" name="Google Shape;163;p24"/>
          <p:cNvPicPr preferRelativeResize="0"/>
          <p:nvPr/>
        </p:nvPicPr>
        <p:blipFill>
          <a:blip r:embed="rId5">
            <a:alphaModFix/>
          </a:blip>
          <a:stretch>
            <a:fillRect/>
          </a:stretch>
        </p:blipFill>
        <p:spPr>
          <a:xfrm>
            <a:off x="4219600" y="866000"/>
            <a:ext cx="3257525" cy="1961303"/>
          </a:xfrm>
          <a:prstGeom prst="rect">
            <a:avLst/>
          </a:prstGeom>
          <a:noFill/>
          <a:ln>
            <a:noFill/>
          </a:ln>
        </p:spPr>
      </p:pic>
      <p:pic>
        <p:nvPicPr>
          <p:cNvPr id="164" name="Google Shape;164;p24"/>
          <p:cNvPicPr preferRelativeResize="0"/>
          <p:nvPr/>
        </p:nvPicPr>
        <p:blipFill>
          <a:blip r:embed="rId6">
            <a:alphaModFix/>
          </a:blip>
          <a:stretch>
            <a:fillRect/>
          </a:stretch>
        </p:blipFill>
        <p:spPr>
          <a:xfrm>
            <a:off x="831050" y="2985650"/>
            <a:ext cx="3257506" cy="1961300"/>
          </a:xfrm>
          <a:prstGeom prst="rect">
            <a:avLst/>
          </a:prstGeom>
          <a:noFill/>
          <a:ln>
            <a:noFill/>
          </a:ln>
        </p:spPr>
      </p:pic>
      <p:pic>
        <p:nvPicPr>
          <p:cNvPr id="165" name="Google Shape;165;p24"/>
          <p:cNvPicPr preferRelativeResize="0"/>
          <p:nvPr/>
        </p:nvPicPr>
        <p:blipFill>
          <a:blip r:embed="rId7">
            <a:alphaModFix/>
          </a:blip>
          <a:stretch>
            <a:fillRect/>
          </a:stretch>
        </p:blipFill>
        <p:spPr>
          <a:xfrm>
            <a:off x="4219612" y="2979700"/>
            <a:ext cx="3257501" cy="196128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25"/>
          <p:cNvPicPr preferRelativeResize="0"/>
          <p:nvPr/>
        </p:nvPicPr>
        <p:blipFill rotWithShape="1">
          <a:blip r:embed="rId3">
            <a:alphaModFix/>
          </a:blip>
          <a:srcRect b="0" l="0" r="0" t="13830"/>
          <a:stretch/>
        </p:blipFill>
        <p:spPr>
          <a:xfrm>
            <a:off x="1052500" y="821525"/>
            <a:ext cx="6800700" cy="4169576"/>
          </a:xfrm>
          <a:prstGeom prst="rect">
            <a:avLst/>
          </a:prstGeom>
          <a:noFill/>
          <a:ln>
            <a:noFill/>
          </a:ln>
        </p:spPr>
      </p:pic>
      <p:sp>
        <p:nvSpPr>
          <p:cNvPr id="171" name="Google Shape;171;p25"/>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Признаки в сверточных слоях</a:t>
            </a:r>
            <a:endParaRPr b="1" sz="2800">
              <a:solidFill>
                <a:srgbClr val="006EE8"/>
              </a:solidFill>
              <a:latin typeface="Montserrat"/>
              <a:ea typeface="Montserrat"/>
              <a:cs typeface="Montserrat"/>
              <a:sym typeface="Montserrat"/>
            </a:endParaRPr>
          </a:p>
        </p:txBody>
      </p:sp>
      <p:cxnSp>
        <p:nvCxnSpPr>
          <p:cNvPr id="172" name="Google Shape;172;p25"/>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173" name="Google Shape;173;p25"/>
          <p:cNvPicPr preferRelativeResize="0"/>
          <p:nvPr/>
        </p:nvPicPr>
        <p:blipFill>
          <a:blip r:embed="rId4">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Больше слоев</a:t>
            </a:r>
            <a:endParaRPr b="1" sz="2800">
              <a:solidFill>
                <a:srgbClr val="006EE8"/>
              </a:solidFill>
              <a:latin typeface="Montserrat"/>
              <a:ea typeface="Montserrat"/>
              <a:cs typeface="Montserrat"/>
              <a:sym typeface="Montserrat"/>
            </a:endParaRPr>
          </a:p>
        </p:txBody>
      </p:sp>
      <p:cxnSp>
        <p:nvCxnSpPr>
          <p:cNvPr id="179" name="Google Shape;179;p26"/>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180" name="Google Shape;180;p26"/>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id="181" name="Google Shape;181;p26"/>
          <p:cNvPicPr preferRelativeResize="0"/>
          <p:nvPr/>
        </p:nvPicPr>
        <p:blipFill>
          <a:blip r:embed="rId4">
            <a:alphaModFix/>
          </a:blip>
          <a:stretch>
            <a:fillRect/>
          </a:stretch>
        </p:blipFill>
        <p:spPr>
          <a:xfrm>
            <a:off x="3452800" y="887418"/>
            <a:ext cx="3343054" cy="412510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7"/>
          <p:cNvPicPr preferRelativeResize="0"/>
          <p:nvPr/>
        </p:nvPicPr>
        <p:blipFill>
          <a:blip r:embed="rId3">
            <a:alphaModFix/>
          </a:blip>
          <a:stretch>
            <a:fillRect/>
          </a:stretch>
        </p:blipFill>
        <p:spPr>
          <a:xfrm>
            <a:off x="625116" y="1298975"/>
            <a:ext cx="4485194" cy="447311"/>
          </a:xfrm>
          <a:prstGeom prst="rect">
            <a:avLst/>
          </a:prstGeom>
          <a:noFill/>
          <a:ln>
            <a:noFill/>
          </a:ln>
        </p:spPr>
      </p:pic>
      <p:sp>
        <p:nvSpPr>
          <p:cNvPr id="187" name="Google Shape;187;p27"/>
          <p:cNvSpPr txBox="1"/>
          <p:nvPr/>
        </p:nvSpPr>
        <p:spPr>
          <a:xfrm>
            <a:off x="385775" y="4543425"/>
            <a:ext cx="30111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u="sng">
                <a:solidFill>
                  <a:schemeClr val="hlink"/>
                </a:solidFill>
                <a:hlinkClick r:id="rId4"/>
              </a:rPr>
              <a:t>https://habr.com/ru/post/163819/</a:t>
            </a:r>
            <a:endParaRPr/>
          </a:p>
        </p:txBody>
      </p:sp>
      <p:sp>
        <p:nvSpPr>
          <p:cNvPr id="188" name="Google Shape;188;p27"/>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Затухание градиента</a:t>
            </a:r>
            <a:endParaRPr b="1" sz="2800">
              <a:solidFill>
                <a:srgbClr val="006EE8"/>
              </a:solidFill>
              <a:latin typeface="Montserrat"/>
              <a:ea typeface="Montserrat"/>
              <a:cs typeface="Montserrat"/>
              <a:sym typeface="Montserrat"/>
            </a:endParaRPr>
          </a:p>
        </p:txBody>
      </p:sp>
      <p:cxnSp>
        <p:nvCxnSpPr>
          <p:cNvPr id="189" name="Google Shape;189;p27"/>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190" name="Google Shape;190;p27"/>
          <p:cNvPicPr preferRelativeResize="0"/>
          <p:nvPr/>
        </p:nvPicPr>
        <p:blipFill>
          <a:blip r:embed="rId5">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8"/>
          <p:cNvPicPr preferRelativeResize="0"/>
          <p:nvPr/>
        </p:nvPicPr>
        <p:blipFill>
          <a:blip r:embed="rId3">
            <a:alphaModFix/>
          </a:blip>
          <a:stretch>
            <a:fillRect/>
          </a:stretch>
        </p:blipFill>
        <p:spPr>
          <a:xfrm>
            <a:off x="625116" y="1298975"/>
            <a:ext cx="4485194" cy="447311"/>
          </a:xfrm>
          <a:prstGeom prst="rect">
            <a:avLst/>
          </a:prstGeom>
          <a:noFill/>
          <a:ln>
            <a:noFill/>
          </a:ln>
        </p:spPr>
      </p:pic>
      <p:pic>
        <p:nvPicPr>
          <p:cNvPr id="196" name="Google Shape;196;p28"/>
          <p:cNvPicPr preferRelativeResize="0"/>
          <p:nvPr/>
        </p:nvPicPr>
        <p:blipFill>
          <a:blip r:embed="rId4">
            <a:alphaModFix/>
          </a:blip>
          <a:stretch>
            <a:fillRect/>
          </a:stretch>
        </p:blipFill>
        <p:spPr>
          <a:xfrm>
            <a:off x="625100" y="1883046"/>
            <a:ext cx="5500710" cy="447311"/>
          </a:xfrm>
          <a:prstGeom prst="rect">
            <a:avLst/>
          </a:prstGeom>
          <a:noFill/>
          <a:ln>
            <a:noFill/>
          </a:ln>
        </p:spPr>
      </p:pic>
      <p:sp>
        <p:nvSpPr>
          <p:cNvPr id="197" name="Google Shape;197;p28"/>
          <p:cNvSpPr txBox="1"/>
          <p:nvPr/>
        </p:nvSpPr>
        <p:spPr>
          <a:xfrm>
            <a:off x="385775" y="4543425"/>
            <a:ext cx="30111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u="sng">
                <a:solidFill>
                  <a:schemeClr val="hlink"/>
                </a:solidFill>
                <a:hlinkClick r:id="rId5"/>
              </a:rPr>
              <a:t>https://habr.com/ru/post/163819/</a:t>
            </a:r>
            <a:endParaRPr/>
          </a:p>
        </p:txBody>
      </p:sp>
      <p:sp>
        <p:nvSpPr>
          <p:cNvPr id="198" name="Google Shape;198;p28"/>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Затухание градиента</a:t>
            </a:r>
            <a:endParaRPr b="1" sz="2800">
              <a:solidFill>
                <a:srgbClr val="006EE8"/>
              </a:solidFill>
              <a:latin typeface="Montserrat"/>
              <a:ea typeface="Montserrat"/>
              <a:cs typeface="Montserrat"/>
              <a:sym typeface="Montserrat"/>
            </a:endParaRPr>
          </a:p>
        </p:txBody>
      </p:sp>
      <p:cxnSp>
        <p:nvCxnSpPr>
          <p:cNvPr id="199" name="Google Shape;199;p28"/>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200" name="Google Shape;200;p28"/>
          <p:cNvPicPr preferRelativeResize="0"/>
          <p:nvPr/>
        </p:nvPicPr>
        <p:blipFill>
          <a:blip r:embed="rId6">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9"/>
          <p:cNvPicPr preferRelativeResize="0"/>
          <p:nvPr/>
        </p:nvPicPr>
        <p:blipFill>
          <a:blip r:embed="rId3">
            <a:alphaModFix/>
          </a:blip>
          <a:stretch>
            <a:fillRect/>
          </a:stretch>
        </p:blipFill>
        <p:spPr>
          <a:xfrm>
            <a:off x="625116" y="1298975"/>
            <a:ext cx="4485194" cy="447311"/>
          </a:xfrm>
          <a:prstGeom prst="rect">
            <a:avLst/>
          </a:prstGeom>
          <a:noFill/>
          <a:ln>
            <a:noFill/>
          </a:ln>
        </p:spPr>
      </p:pic>
      <p:pic>
        <p:nvPicPr>
          <p:cNvPr id="206" name="Google Shape;206;p29"/>
          <p:cNvPicPr preferRelativeResize="0"/>
          <p:nvPr/>
        </p:nvPicPr>
        <p:blipFill>
          <a:blip r:embed="rId4">
            <a:alphaModFix/>
          </a:blip>
          <a:stretch>
            <a:fillRect/>
          </a:stretch>
        </p:blipFill>
        <p:spPr>
          <a:xfrm>
            <a:off x="625100" y="1883046"/>
            <a:ext cx="5500710" cy="447311"/>
          </a:xfrm>
          <a:prstGeom prst="rect">
            <a:avLst/>
          </a:prstGeom>
          <a:noFill/>
          <a:ln>
            <a:noFill/>
          </a:ln>
        </p:spPr>
      </p:pic>
      <p:pic>
        <p:nvPicPr>
          <p:cNvPr id="207" name="Google Shape;207;p29"/>
          <p:cNvPicPr preferRelativeResize="0"/>
          <p:nvPr/>
        </p:nvPicPr>
        <p:blipFill>
          <a:blip r:embed="rId5">
            <a:alphaModFix/>
          </a:blip>
          <a:stretch>
            <a:fillRect/>
          </a:stretch>
        </p:blipFill>
        <p:spPr>
          <a:xfrm>
            <a:off x="625116" y="2467117"/>
            <a:ext cx="6866820" cy="447311"/>
          </a:xfrm>
          <a:prstGeom prst="rect">
            <a:avLst/>
          </a:prstGeom>
          <a:noFill/>
          <a:ln>
            <a:noFill/>
          </a:ln>
        </p:spPr>
      </p:pic>
      <p:pic>
        <p:nvPicPr>
          <p:cNvPr id="208" name="Google Shape;208;p29"/>
          <p:cNvPicPr preferRelativeResize="0"/>
          <p:nvPr/>
        </p:nvPicPr>
        <p:blipFill>
          <a:blip r:embed="rId6">
            <a:alphaModFix/>
          </a:blip>
          <a:stretch>
            <a:fillRect/>
          </a:stretch>
        </p:blipFill>
        <p:spPr>
          <a:xfrm>
            <a:off x="625116" y="3153139"/>
            <a:ext cx="7483383" cy="447311"/>
          </a:xfrm>
          <a:prstGeom prst="rect">
            <a:avLst/>
          </a:prstGeom>
          <a:noFill/>
          <a:ln>
            <a:noFill/>
          </a:ln>
        </p:spPr>
      </p:pic>
      <p:sp>
        <p:nvSpPr>
          <p:cNvPr id="209" name="Google Shape;209;p29"/>
          <p:cNvSpPr txBox="1"/>
          <p:nvPr/>
        </p:nvSpPr>
        <p:spPr>
          <a:xfrm>
            <a:off x="385775" y="4543425"/>
            <a:ext cx="30111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100" u="sng">
                <a:solidFill>
                  <a:schemeClr val="hlink"/>
                </a:solidFill>
                <a:hlinkClick r:id="rId7"/>
              </a:rPr>
              <a:t>https://habr.com/ru/post/163819/</a:t>
            </a:r>
            <a:endParaRPr/>
          </a:p>
        </p:txBody>
      </p:sp>
      <p:sp>
        <p:nvSpPr>
          <p:cNvPr id="210" name="Google Shape;210;p29"/>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Затухание градиента</a:t>
            </a:r>
            <a:endParaRPr b="1" sz="2800">
              <a:solidFill>
                <a:srgbClr val="006EE8"/>
              </a:solidFill>
              <a:latin typeface="Montserrat"/>
              <a:ea typeface="Montserrat"/>
              <a:cs typeface="Montserrat"/>
              <a:sym typeface="Montserrat"/>
            </a:endParaRPr>
          </a:p>
        </p:txBody>
      </p:sp>
      <p:cxnSp>
        <p:nvCxnSpPr>
          <p:cNvPr id="211" name="Google Shape;211;p29"/>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212" name="Google Shape;212;p29"/>
          <p:cNvPicPr preferRelativeResize="0"/>
          <p:nvPr/>
        </p:nvPicPr>
        <p:blipFill>
          <a:blip r:embed="rId8">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nvSpPr>
        <p:spPr>
          <a:xfrm>
            <a:off x="347500" y="36882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30"/>
          <p:cNvPicPr preferRelativeResize="0"/>
          <p:nvPr/>
        </p:nvPicPr>
        <p:blipFill>
          <a:blip r:embed="rId3">
            <a:alphaModFix/>
          </a:blip>
          <a:stretch>
            <a:fillRect/>
          </a:stretch>
        </p:blipFill>
        <p:spPr>
          <a:xfrm>
            <a:off x="618675" y="368825"/>
            <a:ext cx="6883151" cy="3946350"/>
          </a:xfrm>
          <a:prstGeom prst="rect">
            <a:avLst/>
          </a:prstGeom>
          <a:noFill/>
          <a:ln>
            <a:noFill/>
          </a:ln>
        </p:spPr>
      </p:pic>
      <p:sp>
        <p:nvSpPr>
          <p:cNvPr id="219" name="Google Shape;219;p30"/>
          <p:cNvSpPr txBox="1"/>
          <p:nvPr/>
        </p:nvSpPr>
        <p:spPr>
          <a:xfrm>
            <a:off x="2977275" y="4471225"/>
            <a:ext cx="22836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t>Архитектура VGG-19</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p:nvPr/>
        </p:nvSpPr>
        <p:spPr>
          <a:xfrm>
            <a:off x="2822975" y="1480000"/>
            <a:ext cx="2100300" cy="40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 name="Google Shape;225;p31"/>
          <p:cNvCxnSpPr/>
          <p:nvPr/>
        </p:nvCxnSpPr>
        <p:spPr>
          <a:xfrm rot="10800000">
            <a:off x="3720725" y="1887225"/>
            <a:ext cx="0" cy="407100"/>
          </a:xfrm>
          <a:prstGeom prst="straightConnector1">
            <a:avLst/>
          </a:prstGeom>
          <a:noFill/>
          <a:ln cap="flat" cmpd="sng" w="19050">
            <a:solidFill>
              <a:schemeClr val="dk2"/>
            </a:solidFill>
            <a:prstDash val="solid"/>
            <a:round/>
            <a:headEnd len="med" w="med" type="none"/>
            <a:tailEnd len="med" w="med" type="triangle"/>
          </a:ln>
        </p:spPr>
      </p:cxnSp>
      <p:sp>
        <p:nvSpPr>
          <p:cNvPr id="226" name="Google Shape;226;p31"/>
          <p:cNvSpPr/>
          <p:nvPr/>
        </p:nvSpPr>
        <p:spPr>
          <a:xfrm>
            <a:off x="2822975" y="2294200"/>
            <a:ext cx="2100300" cy="40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p31"/>
          <p:cNvCxnSpPr/>
          <p:nvPr/>
        </p:nvCxnSpPr>
        <p:spPr>
          <a:xfrm rot="10800000">
            <a:off x="3720725" y="2701425"/>
            <a:ext cx="0" cy="407100"/>
          </a:xfrm>
          <a:prstGeom prst="straightConnector1">
            <a:avLst/>
          </a:prstGeom>
          <a:noFill/>
          <a:ln cap="flat" cmpd="sng" w="19050">
            <a:solidFill>
              <a:schemeClr val="dk2"/>
            </a:solidFill>
            <a:prstDash val="solid"/>
            <a:round/>
            <a:headEnd len="med" w="med" type="none"/>
            <a:tailEnd len="med" w="med" type="triangle"/>
          </a:ln>
        </p:spPr>
      </p:cxnSp>
      <p:sp>
        <p:nvSpPr>
          <p:cNvPr id="228" name="Google Shape;228;p31"/>
          <p:cNvSpPr/>
          <p:nvPr/>
        </p:nvSpPr>
        <p:spPr>
          <a:xfrm>
            <a:off x="2822975" y="3108400"/>
            <a:ext cx="2100300" cy="40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 name="Google Shape;229;p31"/>
          <p:cNvCxnSpPr/>
          <p:nvPr/>
        </p:nvCxnSpPr>
        <p:spPr>
          <a:xfrm rot="10800000">
            <a:off x="3720725" y="3515750"/>
            <a:ext cx="0" cy="407100"/>
          </a:xfrm>
          <a:prstGeom prst="straightConnector1">
            <a:avLst/>
          </a:prstGeom>
          <a:noFill/>
          <a:ln cap="flat" cmpd="sng" w="19050">
            <a:solidFill>
              <a:schemeClr val="dk2"/>
            </a:solidFill>
            <a:prstDash val="solid"/>
            <a:round/>
            <a:headEnd len="med" w="med" type="none"/>
            <a:tailEnd len="med" w="med" type="triangle"/>
          </a:ln>
        </p:spPr>
      </p:cxnSp>
      <p:sp>
        <p:nvSpPr>
          <p:cNvPr id="230" name="Google Shape;230;p31"/>
          <p:cNvSpPr/>
          <p:nvPr/>
        </p:nvSpPr>
        <p:spPr>
          <a:xfrm>
            <a:off x="2822975" y="3922725"/>
            <a:ext cx="2100300" cy="40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1" name="Google Shape;231;p31"/>
          <p:cNvCxnSpPr>
            <a:stCxn id="224" idx="3"/>
            <a:endCxn id="224" idx="3"/>
          </p:cNvCxnSpPr>
          <p:nvPr/>
        </p:nvCxnSpPr>
        <p:spPr>
          <a:xfrm>
            <a:off x="4923275" y="1683550"/>
            <a:ext cx="0" cy="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31"/>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Слои остатков: куда расти сетям</a:t>
            </a:r>
            <a:endParaRPr b="1" sz="2800">
              <a:solidFill>
                <a:srgbClr val="006EE8"/>
              </a:solidFill>
              <a:latin typeface="Montserrat"/>
              <a:ea typeface="Montserrat"/>
              <a:cs typeface="Montserrat"/>
              <a:sym typeface="Montserrat"/>
            </a:endParaRPr>
          </a:p>
        </p:txBody>
      </p:sp>
      <p:cxnSp>
        <p:nvCxnSpPr>
          <p:cNvPr id="233" name="Google Shape;233;p31"/>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234" name="Google Shape;234;p31"/>
          <p:cNvPicPr preferRelativeResize="0"/>
          <p:nvPr/>
        </p:nvPicPr>
        <p:blipFill>
          <a:blip r:embed="rId3">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EE8"/>
        </a:solidFill>
      </p:bgPr>
    </p:bg>
    <p:spTree>
      <p:nvGrpSpPr>
        <p:cNvPr id="61" name="Shape 61"/>
        <p:cNvGrpSpPr/>
        <p:nvPr/>
      </p:nvGrpSpPr>
      <p:grpSpPr>
        <a:xfrm>
          <a:off x="0" y="0"/>
          <a:ext cx="0" cy="0"/>
          <a:chOff x="0" y="0"/>
          <a:chExt cx="0" cy="0"/>
        </a:xfrm>
      </p:grpSpPr>
      <p:sp>
        <p:nvSpPr>
          <p:cNvPr id="62" name="Google Shape;62;p14"/>
          <p:cNvSpPr txBox="1"/>
          <p:nvPr>
            <p:ph idx="1" type="body"/>
          </p:nvPr>
        </p:nvSpPr>
        <p:spPr>
          <a:xfrm>
            <a:off x="2816700" y="1097601"/>
            <a:ext cx="6015600" cy="2331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ru" sz="3600">
                <a:solidFill>
                  <a:schemeClr val="lt1"/>
                </a:solidFill>
                <a:latin typeface="Montserrat"/>
                <a:ea typeface="Montserrat"/>
                <a:cs typeface="Montserrat"/>
                <a:sym typeface="Montserrat"/>
              </a:rPr>
              <a:t>Аугментации, регуляризации, с</a:t>
            </a:r>
            <a:r>
              <a:rPr b="1" lang="ru" sz="3600">
                <a:solidFill>
                  <a:schemeClr val="lt1"/>
                </a:solidFill>
                <a:latin typeface="Montserrat"/>
                <a:ea typeface="Montserrat"/>
                <a:cs typeface="Montserrat"/>
                <a:sym typeface="Montserrat"/>
              </a:rPr>
              <a:t>лои остатков, </a:t>
            </a:r>
            <a:endParaRPr b="1" sz="3600">
              <a:solidFill>
                <a:schemeClr val="lt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b="1" lang="ru" sz="3600">
                <a:solidFill>
                  <a:schemeClr val="lt1"/>
                </a:solidFill>
                <a:latin typeface="Montserrat"/>
                <a:ea typeface="Montserrat"/>
                <a:cs typeface="Montserrat"/>
                <a:sym typeface="Montserrat"/>
              </a:rPr>
              <a:t>свертки с единичным ядром</a:t>
            </a:r>
            <a:endParaRPr b="1" sz="5200">
              <a:solidFill>
                <a:schemeClr val="lt1"/>
              </a:solidFill>
              <a:latin typeface="Montserrat"/>
              <a:ea typeface="Montserrat"/>
              <a:cs typeface="Montserrat"/>
              <a:sym typeface="Montserrat"/>
            </a:endParaRPr>
          </a:p>
          <a:p>
            <a:pPr indent="0" lvl="0" marL="0" rtl="0" algn="l">
              <a:spcBef>
                <a:spcPts val="0"/>
              </a:spcBef>
              <a:spcAft>
                <a:spcPts val="1600"/>
              </a:spcAft>
              <a:buNone/>
            </a:pPr>
            <a:r>
              <a:t/>
            </a:r>
            <a:endParaRPr b="1" sz="4800">
              <a:solidFill>
                <a:srgbClr val="FFFFFF"/>
              </a:solidFill>
              <a:latin typeface="Montserrat"/>
              <a:ea typeface="Montserrat"/>
              <a:cs typeface="Montserrat"/>
              <a:sym typeface="Montserrat"/>
            </a:endParaRPr>
          </a:p>
        </p:txBody>
      </p:sp>
      <p:pic>
        <p:nvPicPr>
          <p:cNvPr id="63" name="Google Shape;63;p14"/>
          <p:cNvPicPr preferRelativeResize="0"/>
          <p:nvPr/>
        </p:nvPicPr>
        <p:blipFill>
          <a:blip r:embed="rId3">
            <a:alphaModFix/>
          </a:blip>
          <a:stretch>
            <a:fillRect/>
          </a:stretch>
        </p:blipFill>
        <p:spPr>
          <a:xfrm>
            <a:off x="7733979" y="4570888"/>
            <a:ext cx="1250201" cy="447976"/>
          </a:xfrm>
          <a:prstGeom prst="rect">
            <a:avLst/>
          </a:prstGeom>
          <a:noFill/>
          <a:ln>
            <a:noFill/>
          </a:ln>
        </p:spPr>
      </p:pic>
      <p:cxnSp>
        <p:nvCxnSpPr>
          <p:cNvPr id="64" name="Google Shape;64;p14"/>
          <p:cNvCxnSpPr/>
          <p:nvPr/>
        </p:nvCxnSpPr>
        <p:spPr>
          <a:xfrm>
            <a:off x="2908600" y="1097590"/>
            <a:ext cx="5699700" cy="0"/>
          </a:xfrm>
          <a:prstGeom prst="straightConnector1">
            <a:avLst/>
          </a:prstGeom>
          <a:noFill/>
          <a:ln cap="flat" cmpd="sng" w="9525">
            <a:solidFill>
              <a:srgbClr val="FFFFFF"/>
            </a:solidFill>
            <a:prstDash val="solid"/>
            <a:round/>
            <a:headEnd len="med" w="med" type="none"/>
            <a:tailEnd len="med" w="med" type="none"/>
          </a:ln>
        </p:spPr>
      </p:cxnSp>
      <p:sp>
        <p:nvSpPr>
          <p:cNvPr id="65" name="Google Shape;65;p14"/>
          <p:cNvSpPr txBox="1"/>
          <p:nvPr>
            <p:ph idx="1" type="body"/>
          </p:nvPr>
        </p:nvSpPr>
        <p:spPr>
          <a:xfrm>
            <a:off x="2908600" y="554915"/>
            <a:ext cx="6015600" cy="44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ru" sz="1200">
                <a:solidFill>
                  <a:srgbClr val="FFFFFF"/>
                </a:solidFill>
                <a:latin typeface="Montserrat"/>
                <a:ea typeface="Montserrat"/>
                <a:cs typeface="Montserrat"/>
                <a:sym typeface="Montserrat"/>
              </a:rPr>
              <a:t>Занятие 8</a:t>
            </a:r>
            <a:endParaRPr sz="1200">
              <a:solidFill>
                <a:srgbClr val="FFFFFF"/>
              </a:solidFill>
              <a:latin typeface="Montserrat"/>
              <a:ea typeface="Montserrat"/>
              <a:cs typeface="Montserrat"/>
              <a:sym typeface="Montserrat"/>
            </a:endParaRPr>
          </a:p>
        </p:txBody>
      </p:sp>
      <p:sp>
        <p:nvSpPr>
          <p:cNvPr id="66" name="Google Shape;66;p14"/>
          <p:cNvSpPr txBox="1"/>
          <p:nvPr>
            <p:ph idx="1" type="body"/>
          </p:nvPr>
        </p:nvSpPr>
        <p:spPr>
          <a:xfrm>
            <a:off x="3054143" y="4019959"/>
            <a:ext cx="6015600" cy="44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ru" sz="1200">
                <a:solidFill>
                  <a:srgbClr val="FFFFFF"/>
                </a:solidFill>
                <a:latin typeface="Montserrat"/>
                <a:ea typeface="Montserrat"/>
                <a:cs typeface="Montserrat"/>
                <a:sym typeface="Montserrat"/>
              </a:rPr>
              <a:t>Григорий Рашков</a:t>
            </a:r>
            <a:endParaRPr b="1" sz="12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rPr lang="ru" sz="1200">
                <a:solidFill>
                  <a:srgbClr val="FFFFFF"/>
                </a:solidFill>
                <a:latin typeface="Montserrat"/>
                <a:ea typeface="Montserrat"/>
                <a:cs typeface="Montserrat"/>
                <a:sym typeface="Montserrat"/>
              </a:rPr>
              <a:t>сотрудник лаборатории</a:t>
            </a:r>
            <a:endParaRPr sz="1200">
              <a:solidFill>
                <a:srgbClr val="FFFFFF"/>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200">
              <a:solidFill>
                <a:srgbClr val="FFFFFF"/>
              </a:solidFill>
              <a:latin typeface="Montserrat"/>
              <a:ea typeface="Montserrat"/>
              <a:cs typeface="Montserrat"/>
              <a:sym typeface="Montserrat"/>
            </a:endParaRPr>
          </a:p>
          <a:p>
            <a:pPr indent="0" lvl="0" marL="0" rtl="0" algn="l">
              <a:spcBef>
                <a:spcPts val="0"/>
              </a:spcBef>
              <a:spcAft>
                <a:spcPts val="1600"/>
              </a:spcAft>
              <a:buNone/>
            </a:pPr>
            <a:r>
              <a:t/>
            </a:r>
            <a:endParaRPr sz="1200">
              <a:solidFill>
                <a:srgbClr val="FFFFFF"/>
              </a:solidFill>
              <a:latin typeface="Montserrat"/>
              <a:ea typeface="Montserrat"/>
              <a:cs typeface="Montserrat"/>
              <a:sym typeface="Montserrat"/>
            </a:endParaRPr>
          </a:p>
        </p:txBody>
      </p:sp>
      <p:pic>
        <p:nvPicPr>
          <p:cNvPr id="67" name="Google Shape;67;p14"/>
          <p:cNvPicPr preferRelativeResize="0"/>
          <p:nvPr/>
        </p:nvPicPr>
        <p:blipFill rotWithShape="1">
          <a:blip r:embed="rId4">
            <a:alphaModFix/>
          </a:blip>
          <a:srcRect b="0" l="30153" r="27129" t="0"/>
          <a:stretch/>
        </p:blipFill>
        <p:spPr>
          <a:xfrm>
            <a:off x="0" y="0"/>
            <a:ext cx="2498275"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p:nvPr/>
        </p:nvSpPr>
        <p:spPr>
          <a:xfrm>
            <a:off x="2822975" y="1480000"/>
            <a:ext cx="2100300" cy="40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 name="Google Shape;240;p32"/>
          <p:cNvCxnSpPr/>
          <p:nvPr/>
        </p:nvCxnSpPr>
        <p:spPr>
          <a:xfrm rot="10800000">
            <a:off x="3720725" y="1887225"/>
            <a:ext cx="0" cy="407100"/>
          </a:xfrm>
          <a:prstGeom prst="straightConnector1">
            <a:avLst/>
          </a:prstGeom>
          <a:noFill/>
          <a:ln cap="flat" cmpd="sng" w="19050">
            <a:solidFill>
              <a:schemeClr val="dk2"/>
            </a:solidFill>
            <a:prstDash val="solid"/>
            <a:round/>
            <a:headEnd len="med" w="med" type="none"/>
            <a:tailEnd len="med" w="med" type="triangle"/>
          </a:ln>
        </p:spPr>
      </p:cxnSp>
      <p:cxnSp>
        <p:nvCxnSpPr>
          <p:cNvPr id="241" name="Google Shape;241;p32"/>
          <p:cNvCxnSpPr/>
          <p:nvPr/>
        </p:nvCxnSpPr>
        <p:spPr>
          <a:xfrm>
            <a:off x="4025525" y="1887100"/>
            <a:ext cx="0" cy="407100"/>
          </a:xfrm>
          <a:prstGeom prst="straightConnector1">
            <a:avLst/>
          </a:prstGeom>
          <a:noFill/>
          <a:ln cap="flat" cmpd="sng" w="19050">
            <a:solidFill>
              <a:srgbClr val="FF0000"/>
            </a:solidFill>
            <a:prstDash val="solid"/>
            <a:round/>
            <a:headEnd len="med" w="med" type="none"/>
            <a:tailEnd len="med" w="med" type="triangle"/>
          </a:ln>
        </p:spPr>
      </p:cxnSp>
      <p:sp>
        <p:nvSpPr>
          <p:cNvPr id="242" name="Google Shape;242;p32"/>
          <p:cNvSpPr/>
          <p:nvPr/>
        </p:nvSpPr>
        <p:spPr>
          <a:xfrm>
            <a:off x="2822975" y="2294200"/>
            <a:ext cx="2100300" cy="40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 name="Google Shape;243;p32"/>
          <p:cNvCxnSpPr/>
          <p:nvPr/>
        </p:nvCxnSpPr>
        <p:spPr>
          <a:xfrm rot="10800000">
            <a:off x="3720725" y="2701425"/>
            <a:ext cx="0" cy="407100"/>
          </a:xfrm>
          <a:prstGeom prst="straightConnector1">
            <a:avLst/>
          </a:prstGeom>
          <a:noFill/>
          <a:ln cap="flat" cmpd="sng" w="19050">
            <a:solidFill>
              <a:schemeClr val="dk2"/>
            </a:solidFill>
            <a:prstDash val="solid"/>
            <a:round/>
            <a:headEnd len="med" w="med" type="none"/>
            <a:tailEnd len="med" w="med" type="triangle"/>
          </a:ln>
        </p:spPr>
      </p:cxnSp>
      <p:cxnSp>
        <p:nvCxnSpPr>
          <p:cNvPr id="244" name="Google Shape;244;p32"/>
          <p:cNvCxnSpPr/>
          <p:nvPr/>
        </p:nvCxnSpPr>
        <p:spPr>
          <a:xfrm>
            <a:off x="4025525" y="2701300"/>
            <a:ext cx="0" cy="407100"/>
          </a:xfrm>
          <a:prstGeom prst="straightConnector1">
            <a:avLst/>
          </a:prstGeom>
          <a:noFill/>
          <a:ln cap="flat" cmpd="sng" w="19050">
            <a:solidFill>
              <a:srgbClr val="FF0000"/>
            </a:solidFill>
            <a:prstDash val="solid"/>
            <a:round/>
            <a:headEnd len="med" w="med" type="none"/>
            <a:tailEnd len="med" w="med" type="triangle"/>
          </a:ln>
        </p:spPr>
      </p:cxnSp>
      <p:sp>
        <p:nvSpPr>
          <p:cNvPr id="245" name="Google Shape;245;p32"/>
          <p:cNvSpPr/>
          <p:nvPr/>
        </p:nvSpPr>
        <p:spPr>
          <a:xfrm>
            <a:off x="2822975" y="3108400"/>
            <a:ext cx="2100300" cy="40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 name="Google Shape;246;p32"/>
          <p:cNvCxnSpPr/>
          <p:nvPr/>
        </p:nvCxnSpPr>
        <p:spPr>
          <a:xfrm rot="10800000">
            <a:off x="3720725" y="3515750"/>
            <a:ext cx="0" cy="407100"/>
          </a:xfrm>
          <a:prstGeom prst="straightConnector1">
            <a:avLst/>
          </a:prstGeom>
          <a:noFill/>
          <a:ln cap="flat" cmpd="sng" w="19050">
            <a:solidFill>
              <a:schemeClr val="dk2"/>
            </a:solidFill>
            <a:prstDash val="solid"/>
            <a:round/>
            <a:headEnd len="med" w="med" type="none"/>
            <a:tailEnd len="med" w="med" type="triangle"/>
          </a:ln>
        </p:spPr>
      </p:cxnSp>
      <p:cxnSp>
        <p:nvCxnSpPr>
          <p:cNvPr id="247" name="Google Shape;247;p32"/>
          <p:cNvCxnSpPr/>
          <p:nvPr/>
        </p:nvCxnSpPr>
        <p:spPr>
          <a:xfrm>
            <a:off x="4025525" y="3515625"/>
            <a:ext cx="0" cy="407100"/>
          </a:xfrm>
          <a:prstGeom prst="straightConnector1">
            <a:avLst/>
          </a:prstGeom>
          <a:noFill/>
          <a:ln cap="flat" cmpd="sng" w="19050">
            <a:solidFill>
              <a:srgbClr val="FF0000"/>
            </a:solidFill>
            <a:prstDash val="solid"/>
            <a:round/>
            <a:headEnd len="med" w="med" type="none"/>
            <a:tailEnd len="med" w="med" type="triangle"/>
          </a:ln>
        </p:spPr>
      </p:cxnSp>
      <p:sp>
        <p:nvSpPr>
          <p:cNvPr id="248" name="Google Shape;248;p32"/>
          <p:cNvSpPr/>
          <p:nvPr/>
        </p:nvSpPr>
        <p:spPr>
          <a:xfrm>
            <a:off x="2822975" y="3922725"/>
            <a:ext cx="2100300" cy="40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 name="Google Shape;249;p32"/>
          <p:cNvCxnSpPr>
            <a:stCxn id="239" idx="3"/>
            <a:endCxn id="239" idx="3"/>
          </p:cNvCxnSpPr>
          <p:nvPr/>
        </p:nvCxnSpPr>
        <p:spPr>
          <a:xfrm>
            <a:off x="4923275" y="1683550"/>
            <a:ext cx="0" cy="0"/>
          </a:xfrm>
          <a:prstGeom prst="straightConnector1">
            <a:avLst/>
          </a:prstGeom>
          <a:noFill/>
          <a:ln cap="flat" cmpd="sng" w="9525">
            <a:solidFill>
              <a:schemeClr val="dk2"/>
            </a:solidFill>
            <a:prstDash val="solid"/>
            <a:round/>
            <a:headEnd len="med" w="med" type="none"/>
            <a:tailEnd len="med" w="med" type="none"/>
          </a:ln>
        </p:spPr>
      </p:cxnSp>
      <p:sp>
        <p:nvSpPr>
          <p:cNvPr id="250" name="Google Shape;250;p32"/>
          <p:cNvSpPr txBox="1"/>
          <p:nvPr/>
        </p:nvSpPr>
        <p:spPr>
          <a:xfrm>
            <a:off x="2381175" y="1887225"/>
            <a:ext cx="12165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t>прямой путь</a:t>
            </a:r>
            <a:endParaRPr/>
          </a:p>
          <a:p>
            <a:pPr indent="0" lvl="0" marL="0" rtl="0" algn="l">
              <a:spcBef>
                <a:spcPts val="0"/>
              </a:spcBef>
              <a:spcAft>
                <a:spcPts val="0"/>
              </a:spcAft>
              <a:buNone/>
            </a:pPr>
            <a:r>
              <a:t/>
            </a:r>
            <a:endParaRPr/>
          </a:p>
        </p:txBody>
      </p:sp>
      <p:sp>
        <p:nvSpPr>
          <p:cNvPr id="251" name="Google Shape;251;p32"/>
          <p:cNvSpPr txBox="1"/>
          <p:nvPr/>
        </p:nvSpPr>
        <p:spPr>
          <a:xfrm>
            <a:off x="4101725" y="2701375"/>
            <a:ext cx="18969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rgbClr val="FF0000"/>
                </a:solidFill>
              </a:rPr>
              <a:t>обратный </a:t>
            </a:r>
            <a:r>
              <a:rPr lang="ru">
                <a:solidFill>
                  <a:srgbClr val="FF0000"/>
                </a:solidFill>
              </a:rPr>
              <a:t>путь</a:t>
            </a:r>
            <a:endParaRPr>
              <a:solidFill>
                <a:srgbClr val="FF0000"/>
              </a:solidFill>
            </a:endParaRPr>
          </a:p>
          <a:p>
            <a:pPr indent="0" lvl="0" marL="0" rtl="0" algn="l">
              <a:spcBef>
                <a:spcPts val="0"/>
              </a:spcBef>
              <a:spcAft>
                <a:spcPts val="0"/>
              </a:spcAft>
              <a:buNone/>
            </a:pPr>
            <a:r>
              <a:t/>
            </a:r>
            <a:endParaRPr>
              <a:solidFill>
                <a:srgbClr val="FF0000"/>
              </a:solidFill>
            </a:endParaRPr>
          </a:p>
        </p:txBody>
      </p:sp>
      <p:sp>
        <p:nvSpPr>
          <p:cNvPr id="252" name="Google Shape;252;p32"/>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Слои остатков: куда расти сетям</a:t>
            </a:r>
            <a:endParaRPr b="1" sz="2800">
              <a:solidFill>
                <a:srgbClr val="006EE8"/>
              </a:solidFill>
              <a:latin typeface="Montserrat"/>
              <a:ea typeface="Montserrat"/>
              <a:cs typeface="Montserrat"/>
              <a:sym typeface="Montserrat"/>
            </a:endParaRPr>
          </a:p>
        </p:txBody>
      </p:sp>
      <p:cxnSp>
        <p:nvCxnSpPr>
          <p:cNvPr id="253" name="Google Shape;253;p32"/>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254" name="Google Shape;254;p32"/>
          <p:cNvPicPr preferRelativeResize="0"/>
          <p:nvPr/>
        </p:nvPicPr>
        <p:blipFill>
          <a:blip r:embed="rId3">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p:nvPr/>
        </p:nvSpPr>
        <p:spPr>
          <a:xfrm>
            <a:off x="2822975" y="1480000"/>
            <a:ext cx="2100300" cy="40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 name="Google Shape;260;p33"/>
          <p:cNvCxnSpPr/>
          <p:nvPr/>
        </p:nvCxnSpPr>
        <p:spPr>
          <a:xfrm rot="10800000">
            <a:off x="3720725" y="1887225"/>
            <a:ext cx="0" cy="407100"/>
          </a:xfrm>
          <a:prstGeom prst="straightConnector1">
            <a:avLst/>
          </a:prstGeom>
          <a:noFill/>
          <a:ln cap="flat" cmpd="sng" w="19050">
            <a:solidFill>
              <a:schemeClr val="dk2"/>
            </a:solidFill>
            <a:prstDash val="solid"/>
            <a:round/>
            <a:headEnd len="med" w="med" type="none"/>
            <a:tailEnd len="med" w="med" type="triangle"/>
          </a:ln>
        </p:spPr>
      </p:cxnSp>
      <p:cxnSp>
        <p:nvCxnSpPr>
          <p:cNvPr id="261" name="Google Shape;261;p33"/>
          <p:cNvCxnSpPr/>
          <p:nvPr/>
        </p:nvCxnSpPr>
        <p:spPr>
          <a:xfrm>
            <a:off x="4025525" y="1887100"/>
            <a:ext cx="0" cy="407100"/>
          </a:xfrm>
          <a:prstGeom prst="straightConnector1">
            <a:avLst/>
          </a:prstGeom>
          <a:noFill/>
          <a:ln cap="flat" cmpd="sng" w="19050">
            <a:solidFill>
              <a:srgbClr val="FF0000"/>
            </a:solidFill>
            <a:prstDash val="solid"/>
            <a:round/>
            <a:headEnd len="med" w="med" type="none"/>
            <a:tailEnd len="med" w="med" type="triangle"/>
          </a:ln>
        </p:spPr>
      </p:cxnSp>
      <p:sp>
        <p:nvSpPr>
          <p:cNvPr id="262" name="Google Shape;262;p33"/>
          <p:cNvSpPr/>
          <p:nvPr/>
        </p:nvSpPr>
        <p:spPr>
          <a:xfrm>
            <a:off x="2822975" y="2294200"/>
            <a:ext cx="2100300" cy="40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 name="Google Shape;263;p33"/>
          <p:cNvCxnSpPr/>
          <p:nvPr/>
        </p:nvCxnSpPr>
        <p:spPr>
          <a:xfrm rot="10800000">
            <a:off x="3720725" y="2701425"/>
            <a:ext cx="0" cy="407100"/>
          </a:xfrm>
          <a:prstGeom prst="straightConnector1">
            <a:avLst/>
          </a:prstGeom>
          <a:noFill/>
          <a:ln cap="flat" cmpd="sng" w="19050">
            <a:solidFill>
              <a:schemeClr val="dk2"/>
            </a:solidFill>
            <a:prstDash val="solid"/>
            <a:round/>
            <a:headEnd len="med" w="med" type="none"/>
            <a:tailEnd len="med" w="med" type="triangle"/>
          </a:ln>
        </p:spPr>
      </p:cxnSp>
      <p:cxnSp>
        <p:nvCxnSpPr>
          <p:cNvPr id="264" name="Google Shape;264;p33"/>
          <p:cNvCxnSpPr/>
          <p:nvPr/>
        </p:nvCxnSpPr>
        <p:spPr>
          <a:xfrm>
            <a:off x="4025525" y="2701300"/>
            <a:ext cx="0" cy="407100"/>
          </a:xfrm>
          <a:prstGeom prst="straightConnector1">
            <a:avLst/>
          </a:prstGeom>
          <a:noFill/>
          <a:ln cap="flat" cmpd="sng" w="19050">
            <a:solidFill>
              <a:srgbClr val="FF0000"/>
            </a:solidFill>
            <a:prstDash val="solid"/>
            <a:round/>
            <a:headEnd len="med" w="med" type="none"/>
            <a:tailEnd len="med" w="med" type="triangle"/>
          </a:ln>
        </p:spPr>
      </p:cxnSp>
      <p:sp>
        <p:nvSpPr>
          <p:cNvPr id="265" name="Google Shape;265;p33"/>
          <p:cNvSpPr/>
          <p:nvPr/>
        </p:nvSpPr>
        <p:spPr>
          <a:xfrm>
            <a:off x="2822975" y="3108400"/>
            <a:ext cx="2100300" cy="40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 name="Google Shape;266;p33"/>
          <p:cNvCxnSpPr/>
          <p:nvPr/>
        </p:nvCxnSpPr>
        <p:spPr>
          <a:xfrm rot="10800000">
            <a:off x="3720725" y="3515750"/>
            <a:ext cx="0" cy="407100"/>
          </a:xfrm>
          <a:prstGeom prst="straightConnector1">
            <a:avLst/>
          </a:prstGeom>
          <a:noFill/>
          <a:ln cap="flat" cmpd="sng" w="19050">
            <a:solidFill>
              <a:schemeClr val="dk2"/>
            </a:solidFill>
            <a:prstDash val="solid"/>
            <a:round/>
            <a:headEnd len="med" w="med" type="none"/>
            <a:tailEnd len="med" w="med" type="triangle"/>
          </a:ln>
        </p:spPr>
      </p:cxnSp>
      <p:cxnSp>
        <p:nvCxnSpPr>
          <p:cNvPr id="267" name="Google Shape;267;p33"/>
          <p:cNvCxnSpPr/>
          <p:nvPr/>
        </p:nvCxnSpPr>
        <p:spPr>
          <a:xfrm>
            <a:off x="4025525" y="3515625"/>
            <a:ext cx="0" cy="407100"/>
          </a:xfrm>
          <a:prstGeom prst="straightConnector1">
            <a:avLst/>
          </a:prstGeom>
          <a:noFill/>
          <a:ln cap="flat" cmpd="sng" w="19050">
            <a:solidFill>
              <a:srgbClr val="FF0000"/>
            </a:solidFill>
            <a:prstDash val="solid"/>
            <a:round/>
            <a:headEnd len="med" w="med" type="none"/>
            <a:tailEnd len="med" w="med" type="triangle"/>
          </a:ln>
        </p:spPr>
      </p:cxnSp>
      <p:sp>
        <p:nvSpPr>
          <p:cNvPr id="268" name="Google Shape;268;p33"/>
          <p:cNvSpPr/>
          <p:nvPr/>
        </p:nvSpPr>
        <p:spPr>
          <a:xfrm>
            <a:off x="2822975" y="3922725"/>
            <a:ext cx="2100300" cy="40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9" name="Google Shape;269;p33"/>
          <p:cNvCxnSpPr>
            <a:stCxn id="259" idx="3"/>
            <a:endCxn id="259" idx="3"/>
          </p:cNvCxnSpPr>
          <p:nvPr/>
        </p:nvCxnSpPr>
        <p:spPr>
          <a:xfrm>
            <a:off x="4923275" y="1683550"/>
            <a:ext cx="0" cy="0"/>
          </a:xfrm>
          <a:prstGeom prst="straightConnector1">
            <a:avLst/>
          </a:prstGeom>
          <a:noFill/>
          <a:ln cap="flat" cmpd="sng" w="9525">
            <a:solidFill>
              <a:schemeClr val="dk2"/>
            </a:solidFill>
            <a:prstDash val="solid"/>
            <a:round/>
            <a:headEnd len="med" w="med" type="none"/>
            <a:tailEnd len="med" w="med" type="none"/>
          </a:ln>
        </p:spPr>
      </p:cxnSp>
      <p:cxnSp>
        <p:nvCxnSpPr>
          <p:cNvPr id="270" name="Google Shape;270;p33"/>
          <p:cNvCxnSpPr>
            <a:stCxn id="259" idx="3"/>
            <a:endCxn id="268" idx="3"/>
          </p:cNvCxnSpPr>
          <p:nvPr/>
        </p:nvCxnSpPr>
        <p:spPr>
          <a:xfrm>
            <a:off x="4923275" y="1683550"/>
            <a:ext cx="600" cy="2442600"/>
          </a:xfrm>
          <a:prstGeom prst="curvedConnector3">
            <a:avLst>
              <a:gd fmla="val 159179167" name="adj1"/>
            </a:avLst>
          </a:prstGeom>
          <a:noFill/>
          <a:ln cap="flat" cmpd="sng" w="19050">
            <a:solidFill>
              <a:srgbClr val="FF0000"/>
            </a:solidFill>
            <a:prstDash val="solid"/>
            <a:round/>
            <a:headEnd len="med" w="med" type="none"/>
            <a:tailEnd len="med" w="med" type="none"/>
          </a:ln>
        </p:spPr>
      </p:cxnSp>
      <p:cxnSp>
        <p:nvCxnSpPr>
          <p:cNvPr id="271" name="Google Shape;271;p33"/>
          <p:cNvCxnSpPr/>
          <p:nvPr/>
        </p:nvCxnSpPr>
        <p:spPr>
          <a:xfrm rot="10800000">
            <a:off x="4923275" y="4126275"/>
            <a:ext cx="152400" cy="0"/>
          </a:xfrm>
          <a:prstGeom prst="straightConnector1">
            <a:avLst/>
          </a:prstGeom>
          <a:noFill/>
          <a:ln cap="flat" cmpd="sng" w="19050">
            <a:solidFill>
              <a:srgbClr val="FF0000"/>
            </a:solidFill>
            <a:prstDash val="solid"/>
            <a:round/>
            <a:headEnd len="med" w="med" type="none"/>
            <a:tailEnd len="med" w="med" type="triangle"/>
          </a:ln>
        </p:spPr>
      </p:cxnSp>
      <p:sp>
        <p:nvSpPr>
          <p:cNvPr id="272" name="Google Shape;272;p33"/>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Слои остатков: куда расти сетям</a:t>
            </a:r>
            <a:endParaRPr b="1" sz="2800">
              <a:solidFill>
                <a:srgbClr val="006EE8"/>
              </a:solidFill>
              <a:latin typeface="Montserrat"/>
              <a:ea typeface="Montserrat"/>
              <a:cs typeface="Montserrat"/>
              <a:sym typeface="Montserrat"/>
            </a:endParaRPr>
          </a:p>
        </p:txBody>
      </p:sp>
      <p:cxnSp>
        <p:nvCxnSpPr>
          <p:cNvPr id="273" name="Google Shape;273;p33"/>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274" name="Google Shape;274;p33"/>
          <p:cNvPicPr preferRelativeResize="0"/>
          <p:nvPr/>
        </p:nvPicPr>
        <p:blipFill>
          <a:blip r:embed="rId3">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4"/>
          <p:cNvSpPr/>
          <p:nvPr/>
        </p:nvSpPr>
        <p:spPr>
          <a:xfrm>
            <a:off x="2822975" y="1480000"/>
            <a:ext cx="2100300" cy="40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0" name="Google Shape;280;p34"/>
          <p:cNvCxnSpPr/>
          <p:nvPr/>
        </p:nvCxnSpPr>
        <p:spPr>
          <a:xfrm rot="10800000">
            <a:off x="3720725" y="1887225"/>
            <a:ext cx="0" cy="407100"/>
          </a:xfrm>
          <a:prstGeom prst="straightConnector1">
            <a:avLst/>
          </a:prstGeom>
          <a:noFill/>
          <a:ln cap="flat" cmpd="sng" w="19050">
            <a:solidFill>
              <a:schemeClr val="dk2"/>
            </a:solidFill>
            <a:prstDash val="solid"/>
            <a:round/>
            <a:headEnd len="med" w="med" type="none"/>
            <a:tailEnd len="med" w="med" type="triangle"/>
          </a:ln>
        </p:spPr>
      </p:cxnSp>
      <p:cxnSp>
        <p:nvCxnSpPr>
          <p:cNvPr id="281" name="Google Shape;281;p34"/>
          <p:cNvCxnSpPr/>
          <p:nvPr/>
        </p:nvCxnSpPr>
        <p:spPr>
          <a:xfrm>
            <a:off x="4025525" y="1887100"/>
            <a:ext cx="0" cy="407100"/>
          </a:xfrm>
          <a:prstGeom prst="straightConnector1">
            <a:avLst/>
          </a:prstGeom>
          <a:noFill/>
          <a:ln cap="flat" cmpd="sng" w="19050">
            <a:solidFill>
              <a:srgbClr val="FF0000"/>
            </a:solidFill>
            <a:prstDash val="solid"/>
            <a:round/>
            <a:headEnd len="med" w="med" type="none"/>
            <a:tailEnd len="med" w="med" type="triangle"/>
          </a:ln>
        </p:spPr>
      </p:cxnSp>
      <p:sp>
        <p:nvSpPr>
          <p:cNvPr id="282" name="Google Shape;282;p34"/>
          <p:cNvSpPr/>
          <p:nvPr/>
        </p:nvSpPr>
        <p:spPr>
          <a:xfrm>
            <a:off x="2822975" y="2294200"/>
            <a:ext cx="2100300" cy="40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3" name="Google Shape;283;p34"/>
          <p:cNvCxnSpPr/>
          <p:nvPr/>
        </p:nvCxnSpPr>
        <p:spPr>
          <a:xfrm rot="10800000">
            <a:off x="3720725" y="2701425"/>
            <a:ext cx="0" cy="407100"/>
          </a:xfrm>
          <a:prstGeom prst="straightConnector1">
            <a:avLst/>
          </a:prstGeom>
          <a:noFill/>
          <a:ln cap="flat" cmpd="sng" w="19050">
            <a:solidFill>
              <a:schemeClr val="dk2"/>
            </a:solidFill>
            <a:prstDash val="solid"/>
            <a:round/>
            <a:headEnd len="med" w="med" type="none"/>
            <a:tailEnd len="med" w="med" type="triangle"/>
          </a:ln>
        </p:spPr>
      </p:cxnSp>
      <p:cxnSp>
        <p:nvCxnSpPr>
          <p:cNvPr id="284" name="Google Shape;284;p34"/>
          <p:cNvCxnSpPr/>
          <p:nvPr/>
        </p:nvCxnSpPr>
        <p:spPr>
          <a:xfrm>
            <a:off x="4025525" y="2701300"/>
            <a:ext cx="0" cy="407100"/>
          </a:xfrm>
          <a:prstGeom prst="straightConnector1">
            <a:avLst/>
          </a:prstGeom>
          <a:noFill/>
          <a:ln cap="flat" cmpd="sng" w="19050">
            <a:solidFill>
              <a:srgbClr val="FF0000"/>
            </a:solidFill>
            <a:prstDash val="solid"/>
            <a:round/>
            <a:headEnd len="med" w="med" type="none"/>
            <a:tailEnd len="med" w="med" type="triangle"/>
          </a:ln>
        </p:spPr>
      </p:cxnSp>
      <p:sp>
        <p:nvSpPr>
          <p:cNvPr id="285" name="Google Shape;285;p34"/>
          <p:cNvSpPr/>
          <p:nvPr/>
        </p:nvSpPr>
        <p:spPr>
          <a:xfrm>
            <a:off x="2822975" y="3108400"/>
            <a:ext cx="2100300" cy="40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 name="Google Shape;286;p34"/>
          <p:cNvCxnSpPr/>
          <p:nvPr/>
        </p:nvCxnSpPr>
        <p:spPr>
          <a:xfrm rot="10800000">
            <a:off x="3720725" y="3515750"/>
            <a:ext cx="0" cy="407100"/>
          </a:xfrm>
          <a:prstGeom prst="straightConnector1">
            <a:avLst/>
          </a:prstGeom>
          <a:noFill/>
          <a:ln cap="flat" cmpd="sng" w="19050">
            <a:solidFill>
              <a:schemeClr val="dk2"/>
            </a:solidFill>
            <a:prstDash val="solid"/>
            <a:round/>
            <a:headEnd len="med" w="med" type="none"/>
            <a:tailEnd len="med" w="med" type="triangle"/>
          </a:ln>
        </p:spPr>
      </p:cxnSp>
      <p:cxnSp>
        <p:nvCxnSpPr>
          <p:cNvPr id="287" name="Google Shape;287;p34"/>
          <p:cNvCxnSpPr/>
          <p:nvPr/>
        </p:nvCxnSpPr>
        <p:spPr>
          <a:xfrm>
            <a:off x="4025525" y="3515625"/>
            <a:ext cx="0" cy="407100"/>
          </a:xfrm>
          <a:prstGeom prst="straightConnector1">
            <a:avLst/>
          </a:prstGeom>
          <a:noFill/>
          <a:ln cap="flat" cmpd="sng" w="19050">
            <a:solidFill>
              <a:srgbClr val="FF0000"/>
            </a:solidFill>
            <a:prstDash val="solid"/>
            <a:round/>
            <a:headEnd len="med" w="med" type="none"/>
            <a:tailEnd len="med" w="med" type="triangle"/>
          </a:ln>
        </p:spPr>
      </p:cxnSp>
      <p:sp>
        <p:nvSpPr>
          <p:cNvPr id="288" name="Google Shape;288;p34"/>
          <p:cNvSpPr/>
          <p:nvPr/>
        </p:nvSpPr>
        <p:spPr>
          <a:xfrm>
            <a:off x="2822975" y="3922725"/>
            <a:ext cx="2100300" cy="40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 name="Google Shape;289;p34"/>
          <p:cNvCxnSpPr>
            <a:stCxn id="279" idx="3"/>
            <a:endCxn id="279" idx="3"/>
          </p:cNvCxnSpPr>
          <p:nvPr/>
        </p:nvCxnSpPr>
        <p:spPr>
          <a:xfrm>
            <a:off x="4923275" y="1683550"/>
            <a:ext cx="0" cy="0"/>
          </a:xfrm>
          <a:prstGeom prst="straightConnector1">
            <a:avLst/>
          </a:prstGeom>
          <a:noFill/>
          <a:ln cap="flat" cmpd="sng" w="9525">
            <a:solidFill>
              <a:schemeClr val="dk2"/>
            </a:solidFill>
            <a:prstDash val="solid"/>
            <a:round/>
            <a:headEnd len="med" w="med" type="none"/>
            <a:tailEnd len="med" w="med" type="none"/>
          </a:ln>
        </p:spPr>
      </p:cxnSp>
      <p:cxnSp>
        <p:nvCxnSpPr>
          <p:cNvPr id="290" name="Google Shape;290;p34"/>
          <p:cNvCxnSpPr>
            <a:stCxn id="279" idx="3"/>
            <a:endCxn id="288" idx="3"/>
          </p:cNvCxnSpPr>
          <p:nvPr/>
        </p:nvCxnSpPr>
        <p:spPr>
          <a:xfrm>
            <a:off x="4923275" y="1683550"/>
            <a:ext cx="600" cy="2442600"/>
          </a:xfrm>
          <a:prstGeom prst="curvedConnector3">
            <a:avLst>
              <a:gd fmla="val 159179167" name="adj1"/>
            </a:avLst>
          </a:prstGeom>
          <a:noFill/>
          <a:ln cap="flat" cmpd="sng" w="19050">
            <a:solidFill>
              <a:srgbClr val="FF0000"/>
            </a:solidFill>
            <a:prstDash val="solid"/>
            <a:round/>
            <a:headEnd len="med" w="med" type="none"/>
            <a:tailEnd len="med" w="med" type="none"/>
          </a:ln>
        </p:spPr>
      </p:cxnSp>
      <p:cxnSp>
        <p:nvCxnSpPr>
          <p:cNvPr id="291" name="Google Shape;291;p34"/>
          <p:cNvCxnSpPr/>
          <p:nvPr/>
        </p:nvCxnSpPr>
        <p:spPr>
          <a:xfrm rot="10800000">
            <a:off x="4923275" y="4126275"/>
            <a:ext cx="152400" cy="0"/>
          </a:xfrm>
          <a:prstGeom prst="straightConnector1">
            <a:avLst/>
          </a:prstGeom>
          <a:noFill/>
          <a:ln cap="flat" cmpd="sng" w="19050">
            <a:solidFill>
              <a:srgbClr val="FF0000"/>
            </a:solidFill>
            <a:prstDash val="solid"/>
            <a:round/>
            <a:headEnd len="med" w="med" type="none"/>
            <a:tailEnd len="med" w="med" type="triangle"/>
          </a:ln>
        </p:spPr>
      </p:cxnSp>
      <p:cxnSp>
        <p:nvCxnSpPr>
          <p:cNvPr id="292" name="Google Shape;292;p34"/>
          <p:cNvCxnSpPr>
            <a:stCxn id="279" idx="1"/>
            <a:endCxn id="288" idx="1"/>
          </p:cNvCxnSpPr>
          <p:nvPr/>
        </p:nvCxnSpPr>
        <p:spPr>
          <a:xfrm>
            <a:off x="2822975" y="1683550"/>
            <a:ext cx="600" cy="2442600"/>
          </a:xfrm>
          <a:prstGeom prst="curvedConnector3">
            <a:avLst>
              <a:gd fmla="val -134354167" name="adj1"/>
            </a:avLst>
          </a:prstGeom>
          <a:noFill/>
          <a:ln cap="flat" cmpd="sng" w="19050">
            <a:solidFill>
              <a:schemeClr val="dk2"/>
            </a:solidFill>
            <a:prstDash val="solid"/>
            <a:round/>
            <a:headEnd len="med" w="med" type="none"/>
            <a:tailEnd len="med" w="med" type="none"/>
          </a:ln>
        </p:spPr>
      </p:cxnSp>
      <p:cxnSp>
        <p:nvCxnSpPr>
          <p:cNvPr id="293" name="Google Shape;293;p34"/>
          <p:cNvCxnSpPr/>
          <p:nvPr/>
        </p:nvCxnSpPr>
        <p:spPr>
          <a:xfrm>
            <a:off x="2746775" y="1683550"/>
            <a:ext cx="0" cy="0"/>
          </a:xfrm>
          <a:prstGeom prst="straightConnector1">
            <a:avLst/>
          </a:prstGeom>
          <a:noFill/>
          <a:ln cap="flat" cmpd="sng" w="9525">
            <a:solidFill>
              <a:schemeClr val="dk2"/>
            </a:solidFill>
            <a:prstDash val="solid"/>
            <a:round/>
            <a:headEnd len="med" w="med" type="none"/>
            <a:tailEnd len="med" w="med" type="triangle"/>
          </a:ln>
        </p:spPr>
      </p:cxnSp>
      <p:sp>
        <p:nvSpPr>
          <p:cNvPr id="294" name="Google Shape;294;p34"/>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Слои остатков: куда расти сетям</a:t>
            </a:r>
            <a:endParaRPr b="1" sz="2800">
              <a:solidFill>
                <a:srgbClr val="006EE8"/>
              </a:solidFill>
              <a:latin typeface="Montserrat"/>
              <a:ea typeface="Montserrat"/>
              <a:cs typeface="Montserrat"/>
              <a:sym typeface="Montserrat"/>
            </a:endParaRPr>
          </a:p>
        </p:txBody>
      </p:sp>
      <p:cxnSp>
        <p:nvCxnSpPr>
          <p:cNvPr id="295" name="Google Shape;295;p34"/>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296" name="Google Shape;296;p34"/>
          <p:cNvPicPr preferRelativeResize="0"/>
          <p:nvPr/>
        </p:nvPicPr>
        <p:blipFill>
          <a:blip r:embed="rId3">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35"/>
          <p:cNvPicPr preferRelativeResize="0"/>
          <p:nvPr/>
        </p:nvPicPr>
        <p:blipFill rotWithShape="1">
          <a:blip r:embed="rId3">
            <a:alphaModFix/>
          </a:blip>
          <a:srcRect b="264" l="0" r="289" t="72778"/>
          <a:stretch/>
        </p:blipFill>
        <p:spPr>
          <a:xfrm>
            <a:off x="330425" y="2994125"/>
            <a:ext cx="8072576" cy="1227625"/>
          </a:xfrm>
          <a:prstGeom prst="rect">
            <a:avLst/>
          </a:prstGeom>
          <a:noFill/>
          <a:ln>
            <a:noFill/>
          </a:ln>
        </p:spPr>
      </p:pic>
      <p:pic>
        <p:nvPicPr>
          <p:cNvPr id="302" name="Google Shape;302;p35"/>
          <p:cNvPicPr preferRelativeResize="0"/>
          <p:nvPr/>
        </p:nvPicPr>
        <p:blipFill rotWithShape="1">
          <a:blip r:embed="rId3">
            <a:alphaModFix/>
          </a:blip>
          <a:srcRect b="50478" l="0" r="517" t="20369"/>
          <a:stretch/>
        </p:blipFill>
        <p:spPr>
          <a:xfrm>
            <a:off x="311700" y="1400800"/>
            <a:ext cx="8214550" cy="1354075"/>
          </a:xfrm>
          <a:prstGeom prst="rect">
            <a:avLst/>
          </a:prstGeom>
          <a:noFill/>
          <a:ln>
            <a:noFill/>
          </a:ln>
        </p:spPr>
      </p:pic>
      <p:sp>
        <p:nvSpPr>
          <p:cNvPr id="303" name="Google Shape;303;p35"/>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Слои остатков: куда расти сетям</a:t>
            </a:r>
            <a:endParaRPr b="1" sz="2800">
              <a:solidFill>
                <a:srgbClr val="006EE8"/>
              </a:solidFill>
              <a:latin typeface="Montserrat"/>
              <a:ea typeface="Montserrat"/>
              <a:cs typeface="Montserrat"/>
              <a:sym typeface="Montserrat"/>
            </a:endParaRPr>
          </a:p>
        </p:txBody>
      </p:sp>
      <p:cxnSp>
        <p:nvCxnSpPr>
          <p:cNvPr id="304" name="Google Shape;304;p35"/>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305" name="Google Shape;305;p35"/>
          <p:cNvPicPr preferRelativeResize="0"/>
          <p:nvPr/>
        </p:nvPicPr>
        <p:blipFill>
          <a:blip r:embed="rId4">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6"/>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lnSpc>
                <a:spcPct val="60000"/>
              </a:lnSpc>
              <a:spcBef>
                <a:spcPts val="0"/>
              </a:spcBef>
              <a:spcAft>
                <a:spcPts val="0"/>
              </a:spcAft>
              <a:buNone/>
            </a:pPr>
            <a:r>
              <a:rPr lang="ru" sz="1400">
                <a:solidFill>
                  <a:srgbClr val="D73A49"/>
                </a:solidFill>
                <a:highlight>
                  <a:srgbClr val="FFFFFF"/>
                </a:highlight>
                <a:latin typeface="Consolas"/>
                <a:ea typeface="Consolas"/>
                <a:cs typeface="Consolas"/>
                <a:sym typeface="Consolas"/>
              </a:rPr>
              <a:t>class</a:t>
            </a:r>
            <a:r>
              <a:rPr lang="ru" sz="1400">
                <a:solidFill>
                  <a:srgbClr val="24292E"/>
                </a:solidFill>
                <a:highlight>
                  <a:srgbClr val="FFFFFF"/>
                </a:highlight>
                <a:latin typeface="Consolas"/>
                <a:ea typeface="Consolas"/>
                <a:cs typeface="Consolas"/>
                <a:sym typeface="Consolas"/>
              </a:rPr>
              <a:t> </a:t>
            </a:r>
            <a:r>
              <a:rPr lang="ru" sz="1400">
                <a:solidFill>
                  <a:srgbClr val="E36209"/>
                </a:solidFill>
                <a:highlight>
                  <a:srgbClr val="FFFFFF"/>
                </a:highlight>
                <a:latin typeface="Consolas"/>
                <a:ea typeface="Consolas"/>
                <a:cs typeface="Consolas"/>
                <a:sym typeface="Consolas"/>
              </a:rPr>
              <a:t>BasicBlock</a:t>
            </a:r>
            <a:r>
              <a:rPr lang="ru" sz="1400">
                <a:solidFill>
                  <a:srgbClr val="24292E"/>
                </a:solidFill>
                <a:highlight>
                  <a:srgbClr val="FFFFFF"/>
                </a:highlight>
                <a:latin typeface="Consolas"/>
                <a:ea typeface="Consolas"/>
                <a:cs typeface="Consolas"/>
                <a:sym typeface="Consolas"/>
              </a:rPr>
              <a:t>():</a:t>
            </a:r>
            <a:endParaRPr sz="1400">
              <a:solidFill>
                <a:srgbClr val="24292E"/>
              </a:solidFill>
              <a:highlight>
                <a:srgbClr val="FFFFFF"/>
              </a:highlight>
              <a:latin typeface="Consolas"/>
              <a:ea typeface="Consolas"/>
              <a:cs typeface="Consolas"/>
              <a:sym typeface="Consolas"/>
            </a:endParaRPr>
          </a:p>
          <a:p>
            <a:pPr indent="0" lvl="0" marL="0" rtl="0" algn="l">
              <a:lnSpc>
                <a:spcPct val="60000"/>
              </a:lnSpc>
              <a:spcBef>
                <a:spcPts val="1600"/>
              </a:spcBef>
              <a:spcAft>
                <a:spcPts val="0"/>
              </a:spcAft>
              <a:buNone/>
            </a:pPr>
            <a:r>
              <a:rPr lang="ru" sz="1400">
                <a:solidFill>
                  <a:srgbClr val="24292E"/>
                </a:solidFill>
                <a:highlight>
                  <a:srgbClr val="FFFFFF"/>
                </a:highlight>
                <a:latin typeface="Consolas"/>
                <a:ea typeface="Consolas"/>
                <a:cs typeface="Consolas"/>
                <a:sym typeface="Consolas"/>
              </a:rPr>
              <a:t>	</a:t>
            </a:r>
            <a:r>
              <a:rPr lang="ru" sz="1400">
                <a:solidFill>
                  <a:srgbClr val="D73A49"/>
                </a:solidFill>
                <a:highlight>
                  <a:srgbClr val="FFFFFF"/>
                </a:highlight>
                <a:latin typeface="Consolas"/>
                <a:ea typeface="Consolas"/>
                <a:cs typeface="Consolas"/>
                <a:sym typeface="Consolas"/>
              </a:rPr>
              <a:t>def</a:t>
            </a:r>
            <a:r>
              <a:rPr lang="ru" sz="1400">
                <a:solidFill>
                  <a:srgbClr val="24292E"/>
                </a:solidFill>
                <a:highlight>
                  <a:srgbClr val="FFFFFF"/>
                </a:highlight>
                <a:latin typeface="Consolas"/>
                <a:ea typeface="Consolas"/>
                <a:cs typeface="Consolas"/>
                <a:sym typeface="Consolas"/>
              </a:rPr>
              <a:t> </a:t>
            </a:r>
            <a:r>
              <a:rPr lang="ru" sz="1400">
                <a:solidFill>
                  <a:srgbClr val="6F42C1"/>
                </a:solidFill>
                <a:highlight>
                  <a:srgbClr val="FFFFFF"/>
                </a:highlight>
                <a:latin typeface="Consolas"/>
                <a:ea typeface="Consolas"/>
                <a:cs typeface="Consolas"/>
                <a:sym typeface="Consolas"/>
              </a:rPr>
              <a:t>__init__</a:t>
            </a:r>
            <a:r>
              <a:rPr lang="ru" sz="1400">
                <a:solidFill>
                  <a:srgbClr val="24292E"/>
                </a:solidFill>
                <a:highlight>
                  <a:srgbClr val="FFFFFF"/>
                </a:highlight>
                <a:latin typeface="Consolas"/>
                <a:ea typeface="Consolas"/>
                <a:cs typeface="Consolas"/>
                <a:sym typeface="Consolas"/>
              </a:rPr>
              <a:t>():</a:t>
            </a:r>
            <a:endParaRPr sz="1400">
              <a:solidFill>
                <a:srgbClr val="24292E"/>
              </a:solidFill>
              <a:highlight>
                <a:srgbClr val="FFFFFF"/>
              </a:highlight>
              <a:latin typeface="Consolas"/>
              <a:ea typeface="Consolas"/>
              <a:cs typeface="Consolas"/>
              <a:sym typeface="Consolas"/>
            </a:endParaRPr>
          </a:p>
          <a:p>
            <a:pPr indent="0" lvl="0" marL="0" rtl="0" algn="l">
              <a:spcBef>
                <a:spcPts val="1600"/>
              </a:spcBef>
              <a:spcAft>
                <a:spcPts val="1600"/>
              </a:spcAft>
              <a:buNone/>
            </a:pPr>
            <a:r>
              <a:t/>
            </a:r>
            <a:endParaRPr sz="1200">
              <a:solidFill>
                <a:srgbClr val="24292E"/>
              </a:solidFill>
              <a:highlight>
                <a:srgbClr val="FFFFFF"/>
              </a:highlight>
              <a:latin typeface="Consolas"/>
              <a:ea typeface="Consolas"/>
              <a:cs typeface="Consolas"/>
              <a:sym typeface="Consolas"/>
            </a:endParaRPr>
          </a:p>
        </p:txBody>
      </p:sp>
      <p:sp>
        <p:nvSpPr>
          <p:cNvPr id="311" name="Google Shape;311;p36"/>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Слои остатков: код</a:t>
            </a:r>
            <a:endParaRPr b="1" sz="2800">
              <a:solidFill>
                <a:srgbClr val="006EE8"/>
              </a:solidFill>
              <a:latin typeface="Montserrat"/>
              <a:ea typeface="Montserrat"/>
              <a:cs typeface="Montserrat"/>
              <a:sym typeface="Montserrat"/>
            </a:endParaRPr>
          </a:p>
        </p:txBody>
      </p:sp>
      <p:cxnSp>
        <p:nvCxnSpPr>
          <p:cNvPr id="312" name="Google Shape;312;p36"/>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313" name="Google Shape;313;p36"/>
          <p:cNvPicPr preferRelativeResize="0"/>
          <p:nvPr/>
        </p:nvPicPr>
        <p:blipFill>
          <a:blip r:embed="rId3">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7"/>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lnSpc>
                <a:spcPct val="60000"/>
              </a:lnSpc>
              <a:spcBef>
                <a:spcPts val="0"/>
              </a:spcBef>
              <a:spcAft>
                <a:spcPts val="0"/>
              </a:spcAft>
              <a:buNone/>
            </a:pPr>
            <a:r>
              <a:rPr lang="ru" sz="1400">
                <a:solidFill>
                  <a:srgbClr val="D73A49"/>
                </a:solidFill>
                <a:highlight>
                  <a:srgbClr val="FFFFFF"/>
                </a:highlight>
                <a:latin typeface="Consolas"/>
                <a:ea typeface="Consolas"/>
                <a:cs typeface="Consolas"/>
                <a:sym typeface="Consolas"/>
              </a:rPr>
              <a:t>class</a:t>
            </a:r>
            <a:r>
              <a:rPr lang="ru" sz="1400">
                <a:solidFill>
                  <a:srgbClr val="24292E"/>
                </a:solidFill>
                <a:highlight>
                  <a:srgbClr val="FFFFFF"/>
                </a:highlight>
                <a:latin typeface="Consolas"/>
                <a:ea typeface="Consolas"/>
                <a:cs typeface="Consolas"/>
                <a:sym typeface="Consolas"/>
              </a:rPr>
              <a:t> </a:t>
            </a:r>
            <a:r>
              <a:rPr lang="ru" sz="1400">
                <a:solidFill>
                  <a:srgbClr val="E36209"/>
                </a:solidFill>
                <a:highlight>
                  <a:srgbClr val="FFFFFF"/>
                </a:highlight>
                <a:latin typeface="Consolas"/>
                <a:ea typeface="Consolas"/>
                <a:cs typeface="Consolas"/>
                <a:sym typeface="Consolas"/>
              </a:rPr>
              <a:t>BasicBlock</a:t>
            </a:r>
            <a:r>
              <a:rPr lang="ru" sz="1400">
                <a:solidFill>
                  <a:srgbClr val="24292E"/>
                </a:solidFill>
                <a:highlight>
                  <a:srgbClr val="FFFFFF"/>
                </a:highlight>
                <a:latin typeface="Consolas"/>
                <a:ea typeface="Consolas"/>
                <a:cs typeface="Consolas"/>
                <a:sym typeface="Consolas"/>
              </a:rPr>
              <a:t>(</a:t>
            </a:r>
            <a:r>
              <a:rPr lang="ru" sz="1400">
                <a:solidFill>
                  <a:srgbClr val="24292E"/>
                </a:solidFill>
                <a:highlight>
                  <a:srgbClr val="FFE599"/>
                </a:highlight>
                <a:latin typeface="Consolas"/>
                <a:ea typeface="Consolas"/>
                <a:cs typeface="Consolas"/>
                <a:sym typeface="Consolas"/>
              </a:rPr>
              <a:t>nn.</a:t>
            </a:r>
            <a:r>
              <a:rPr lang="ru" sz="1400">
                <a:solidFill>
                  <a:srgbClr val="E36209"/>
                </a:solidFill>
                <a:highlight>
                  <a:srgbClr val="FFE599"/>
                </a:highlight>
                <a:latin typeface="Consolas"/>
                <a:ea typeface="Consolas"/>
                <a:cs typeface="Consolas"/>
                <a:sym typeface="Consolas"/>
              </a:rPr>
              <a:t>Module</a:t>
            </a:r>
            <a:r>
              <a:rPr lang="ru" sz="1400">
                <a:solidFill>
                  <a:srgbClr val="24292E"/>
                </a:solidFill>
                <a:highlight>
                  <a:srgbClr val="FFFFFF"/>
                </a:highlight>
                <a:latin typeface="Consolas"/>
                <a:ea typeface="Consolas"/>
                <a:cs typeface="Consolas"/>
                <a:sym typeface="Consolas"/>
              </a:rPr>
              <a:t>):</a:t>
            </a:r>
            <a:endParaRPr sz="1400">
              <a:solidFill>
                <a:srgbClr val="24292E"/>
              </a:solidFill>
              <a:highlight>
                <a:srgbClr val="FFFFFF"/>
              </a:highlight>
              <a:latin typeface="Consolas"/>
              <a:ea typeface="Consolas"/>
              <a:cs typeface="Consolas"/>
              <a:sym typeface="Consolas"/>
            </a:endParaRPr>
          </a:p>
          <a:p>
            <a:pPr indent="0" lvl="0" marL="0" rtl="0" algn="l">
              <a:lnSpc>
                <a:spcPct val="60000"/>
              </a:lnSpc>
              <a:spcBef>
                <a:spcPts val="1600"/>
              </a:spcBef>
              <a:spcAft>
                <a:spcPts val="0"/>
              </a:spcAft>
              <a:buNone/>
            </a:pPr>
            <a:r>
              <a:rPr lang="ru" sz="1400">
                <a:solidFill>
                  <a:srgbClr val="24292E"/>
                </a:solidFill>
                <a:highlight>
                  <a:srgbClr val="FFFFFF"/>
                </a:highlight>
                <a:latin typeface="Consolas"/>
                <a:ea typeface="Consolas"/>
                <a:cs typeface="Consolas"/>
                <a:sym typeface="Consolas"/>
              </a:rPr>
              <a:t>	</a:t>
            </a:r>
            <a:r>
              <a:rPr lang="ru" sz="1400">
                <a:solidFill>
                  <a:srgbClr val="D73A49"/>
                </a:solidFill>
                <a:highlight>
                  <a:srgbClr val="FFFFFF"/>
                </a:highlight>
                <a:latin typeface="Consolas"/>
                <a:ea typeface="Consolas"/>
                <a:cs typeface="Consolas"/>
                <a:sym typeface="Consolas"/>
              </a:rPr>
              <a:t>def</a:t>
            </a:r>
            <a:r>
              <a:rPr lang="ru" sz="1400">
                <a:solidFill>
                  <a:srgbClr val="24292E"/>
                </a:solidFill>
                <a:highlight>
                  <a:srgbClr val="FFFFFF"/>
                </a:highlight>
                <a:latin typeface="Consolas"/>
                <a:ea typeface="Consolas"/>
                <a:cs typeface="Consolas"/>
                <a:sym typeface="Consolas"/>
              </a:rPr>
              <a:t> </a:t>
            </a:r>
            <a:r>
              <a:rPr lang="ru" sz="1400">
                <a:solidFill>
                  <a:srgbClr val="6F42C1"/>
                </a:solidFill>
                <a:highlight>
                  <a:srgbClr val="FFFFFF"/>
                </a:highlight>
                <a:latin typeface="Consolas"/>
                <a:ea typeface="Consolas"/>
                <a:cs typeface="Consolas"/>
                <a:sym typeface="Consolas"/>
              </a:rPr>
              <a:t>__init__</a:t>
            </a:r>
            <a:r>
              <a:rPr lang="ru" sz="1400">
                <a:solidFill>
                  <a:srgbClr val="24292E"/>
                </a:solidFill>
                <a:highlight>
                  <a:srgbClr val="FFFFFF"/>
                </a:highlight>
                <a:latin typeface="Consolas"/>
                <a:ea typeface="Consolas"/>
                <a:cs typeface="Consolas"/>
                <a:sym typeface="Consolas"/>
              </a:rPr>
              <a:t>():</a:t>
            </a:r>
            <a:endParaRPr sz="1400">
              <a:solidFill>
                <a:srgbClr val="24292E"/>
              </a:solidFill>
              <a:highlight>
                <a:srgbClr val="FFFFFF"/>
              </a:highlight>
              <a:latin typeface="Consolas"/>
              <a:ea typeface="Consolas"/>
              <a:cs typeface="Consolas"/>
              <a:sym typeface="Consolas"/>
            </a:endParaRPr>
          </a:p>
          <a:p>
            <a:pPr indent="457200" lvl="0" marL="457200" rtl="0" algn="l">
              <a:lnSpc>
                <a:spcPct val="60000"/>
              </a:lnSpc>
              <a:spcBef>
                <a:spcPts val="1600"/>
              </a:spcBef>
              <a:spcAft>
                <a:spcPts val="0"/>
              </a:spcAft>
              <a:buNone/>
            </a:pPr>
            <a:r>
              <a:rPr lang="ru" sz="1400">
                <a:solidFill>
                  <a:srgbClr val="6F42C1"/>
                </a:solidFill>
                <a:highlight>
                  <a:srgbClr val="FFE599"/>
                </a:highlight>
                <a:latin typeface="Consolas"/>
                <a:ea typeface="Consolas"/>
                <a:cs typeface="Consolas"/>
                <a:sym typeface="Consolas"/>
              </a:rPr>
              <a:t>super</a:t>
            </a:r>
            <a:r>
              <a:rPr lang="ru" sz="1400">
                <a:solidFill>
                  <a:srgbClr val="24292E"/>
                </a:solidFill>
                <a:highlight>
                  <a:srgbClr val="FFE599"/>
                </a:highlight>
                <a:latin typeface="Consolas"/>
                <a:ea typeface="Consolas"/>
                <a:cs typeface="Consolas"/>
                <a:sym typeface="Consolas"/>
              </a:rPr>
              <a:t>(</a:t>
            </a:r>
            <a:r>
              <a:rPr lang="ru" sz="1400">
                <a:solidFill>
                  <a:srgbClr val="E36209"/>
                </a:solidFill>
                <a:highlight>
                  <a:srgbClr val="FFE599"/>
                </a:highlight>
                <a:latin typeface="Consolas"/>
                <a:ea typeface="Consolas"/>
                <a:cs typeface="Consolas"/>
                <a:sym typeface="Consolas"/>
              </a:rPr>
              <a:t>BasicBlock</a:t>
            </a:r>
            <a:r>
              <a:rPr lang="ru" sz="1400">
                <a:solidFill>
                  <a:srgbClr val="24292E"/>
                </a:solidFill>
                <a:highlight>
                  <a:srgbClr val="FFE599"/>
                </a:highlight>
                <a:latin typeface="Consolas"/>
                <a:ea typeface="Consolas"/>
                <a:cs typeface="Consolas"/>
                <a:sym typeface="Consolas"/>
              </a:rPr>
              <a:t>, self).</a:t>
            </a:r>
            <a:r>
              <a:rPr lang="ru" sz="1400">
                <a:solidFill>
                  <a:srgbClr val="6F42C1"/>
                </a:solidFill>
                <a:highlight>
                  <a:srgbClr val="FFE599"/>
                </a:highlight>
                <a:latin typeface="Consolas"/>
                <a:ea typeface="Consolas"/>
                <a:cs typeface="Consolas"/>
                <a:sym typeface="Consolas"/>
              </a:rPr>
              <a:t>__init__</a:t>
            </a:r>
            <a:r>
              <a:rPr lang="ru" sz="1400">
                <a:solidFill>
                  <a:srgbClr val="24292E"/>
                </a:solidFill>
                <a:highlight>
                  <a:srgbClr val="FFE599"/>
                </a:highlight>
                <a:latin typeface="Consolas"/>
                <a:ea typeface="Consolas"/>
                <a:cs typeface="Consolas"/>
                <a:sym typeface="Consolas"/>
              </a:rPr>
              <a:t>()</a:t>
            </a:r>
            <a:endParaRPr sz="1400">
              <a:solidFill>
                <a:srgbClr val="24292E"/>
              </a:solidFill>
              <a:highlight>
                <a:srgbClr val="FFE599"/>
              </a:highlight>
              <a:latin typeface="Consolas"/>
              <a:ea typeface="Consolas"/>
              <a:cs typeface="Consolas"/>
              <a:sym typeface="Consolas"/>
            </a:endParaRPr>
          </a:p>
          <a:p>
            <a:pPr indent="457200" lvl="0" marL="457200" rtl="0" algn="l">
              <a:lnSpc>
                <a:spcPct val="60000"/>
              </a:lnSpc>
              <a:spcBef>
                <a:spcPts val="1600"/>
              </a:spcBef>
              <a:spcAft>
                <a:spcPts val="0"/>
              </a:spcAft>
              <a:buNone/>
            </a:pPr>
            <a:r>
              <a:t/>
            </a:r>
            <a:endParaRPr sz="1400">
              <a:solidFill>
                <a:srgbClr val="24292E"/>
              </a:solidFill>
              <a:highlight>
                <a:srgbClr val="FFFFFF"/>
              </a:highlight>
              <a:latin typeface="Consolas"/>
              <a:ea typeface="Consolas"/>
              <a:cs typeface="Consolas"/>
              <a:sym typeface="Consolas"/>
            </a:endParaRPr>
          </a:p>
          <a:p>
            <a:pPr indent="0" lvl="0" marL="457200" rtl="0" algn="l">
              <a:lnSpc>
                <a:spcPct val="60000"/>
              </a:lnSpc>
              <a:spcBef>
                <a:spcPts val="1600"/>
              </a:spcBef>
              <a:spcAft>
                <a:spcPts val="0"/>
              </a:spcAft>
              <a:buNone/>
            </a:pPr>
            <a:r>
              <a:rPr lang="ru" sz="1400">
                <a:solidFill>
                  <a:srgbClr val="D73A49"/>
                </a:solidFill>
                <a:highlight>
                  <a:srgbClr val="FFD966"/>
                </a:highlight>
                <a:latin typeface="Consolas"/>
                <a:ea typeface="Consolas"/>
                <a:cs typeface="Consolas"/>
                <a:sym typeface="Consolas"/>
              </a:rPr>
              <a:t>def</a:t>
            </a:r>
            <a:r>
              <a:rPr lang="ru" sz="1400">
                <a:solidFill>
                  <a:srgbClr val="24292E"/>
                </a:solidFill>
                <a:highlight>
                  <a:srgbClr val="FFD966"/>
                </a:highlight>
                <a:latin typeface="Consolas"/>
                <a:ea typeface="Consolas"/>
                <a:cs typeface="Consolas"/>
                <a:sym typeface="Consolas"/>
              </a:rPr>
              <a:t> </a:t>
            </a:r>
            <a:r>
              <a:rPr lang="ru" sz="1400">
                <a:solidFill>
                  <a:srgbClr val="6F42C1"/>
                </a:solidFill>
                <a:highlight>
                  <a:srgbClr val="FFD966"/>
                </a:highlight>
                <a:latin typeface="Consolas"/>
                <a:ea typeface="Consolas"/>
                <a:cs typeface="Consolas"/>
                <a:sym typeface="Consolas"/>
              </a:rPr>
              <a:t>forward</a:t>
            </a:r>
            <a:r>
              <a:rPr lang="ru" sz="1400">
                <a:solidFill>
                  <a:srgbClr val="24292E"/>
                </a:solidFill>
                <a:highlight>
                  <a:srgbClr val="FFD966"/>
                </a:highlight>
                <a:latin typeface="Consolas"/>
                <a:ea typeface="Consolas"/>
                <a:cs typeface="Consolas"/>
                <a:sym typeface="Consolas"/>
              </a:rPr>
              <a:t>(self, x):</a:t>
            </a:r>
            <a:endParaRPr sz="1400">
              <a:solidFill>
                <a:srgbClr val="24292E"/>
              </a:solidFill>
              <a:highlight>
                <a:srgbClr val="FFD966"/>
              </a:highlight>
              <a:latin typeface="Consolas"/>
              <a:ea typeface="Consolas"/>
              <a:cs typeface="Consolas"/>
              <a:sym typeface="Consolas"/>
            </a:endParaRPr>
          </a:p>
          <a:p>
            <a:pPr indent="0" lvl="0" marL="457200" rtl="0" algn="l">
              <a:lnSpc>
                <a:spcPct val="60000"/>
              </a:lnSpc>
              <a:spcBef>
                <a:spcPts val="1600"/>
              </a:spcBef>
              <a:spcAft>
                <a:spcPts val="0"/>
              </a:spcAft>
              <a:buNone/>
            </a:pPr>
            <a:r>
              <a:rPr lang="ru" sz="1400">
                <a:solidFill>
                  <a:srgbClr val="24292E"/>
                </a:solidFill>
                <a:highlight>
                  <a:srgbClr val="FFD966"/>
                </a:highlight>
                <a:latin typeface="Consolas"/>
                <a:ea typeface="Consolas"/>
                <a:cs typeface="Consolas"/>
                <a:sym typeface="Consolas"/>
              </a:rPr>
              <a:t>	pass</a:t>
            </a:r>
            <a:endParaRPr sz="1400">
              <a:solidFill>
                <a:srgbClr val="24292E"/>
              </a:solidFill>
              <a:highlight>
                <a:srgbClr val="FFD966"/>
              </a:highlight>
              <a:latin typeface="Consolas"/>
              <a:ea typeface="Consolas"/>
              <a:cs typeface="Consolas"/>
              <a:sym typeface="Consolas"/>
            </a:endParaRPr>
          </a:p>
          <a:p>
            <a:pPr indent="0" lvl="0" marL="0" rtl="0" algn="l">
              <a:spcBef>
                <a:spcPts val="1600"/>
              </a:spcBef>
              <a:spcAft>
                <a:spcPts val="1600"/>
              </a:spcAft>
              <a:buNone/>
            </a:pPr>
            <a:r>
              <a:t/>
            </a:r>
            <a:endParaRPr sz="1200">
              <a:solidFill>
                <a:srgbClr val="24292E"/>
              </a:solidFill>
              <a:highlight>
                <a:srgbClr val="FFFFFF"/>
              </a:highlight>
              <a:latin typeface="Consolas"/>
              <a:ea typeface="Consolas"/>
              <a:cs typeface="Consolas"/>
              <a:sym typeface="Consolas"/>
            </a:endParaRPr>
          </a:p>
        </p:txBody>
      </p:sp>
      <p:sp>
        <p:nvSpPr>
          <p:cNvPr id="319" name="Google Shape;319;p37"/>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Слои остатков: код</a:t>
            </a:r>
            <a:endParaRPr b="1" sz="2800">
              <a:solidFill>
                <a:srgbClr val="006EE8"/>
              </a:solidFill>
              <a:latin typeface="Montserrat"/>
              <a:ea typeface="Montserrat"/>
              <a:cs typeface="Montserrat"/>
              <a:sym typeface="Montserrat"/>
            </a:endParaRPr>
          </a:p>
        </p:txBody>
      </p:sp>
      <p:cxnSp>
        <p:nvCxnSpPr>
          <p:cNvPr id="320" name="Google Shape;320;p37"/>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321" name="Google Shape;321;p37"/>
          <p:cNvPicPr preferRelativeResize="0"/>
          <p:nvPr/>
        </p:nvPicPr>
        <p:blipFill>
          <a:blip r:embed="rId3">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8"/>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lnSpc>
                <a:spcPct val="60000"/>
              </a:lnSpc>
              <a:spcBef>
                <a:spcPts val="0"/>
              </a:spcBef>
              <a:spcAft>
                <a:spcPts val="0"/>
              </a:spcAft>
              <a:buNone/>
            </a:pPr>
            <a:r>
              <a:rPr lang="ru" sz="1400">
                <a:solidFill>
                  <a:srgbClr val="D73A49"/>
                </a:solidFill>
                <a:highlight>
                  <a:srgbClr val="FFFFFF"/>
                </a:highlight>
                <a:latin typeface="Consolas"/>
                <a:ea typeface="Consolas"/>
                <a:cs typeface="Consolas"/>
                <a:sym typeface="Consolas"/>
              </a:rPr>
              <a:t>class</a:t>
            </a:r>
            <a:r>
              <a:rPr lang="ru" sz="1400">
                <a:solidFill>
                  <a:srgbClr val="24292E"/>
                </a:solidFill>
                <a:highlight>
                  <a:srgbClr val="FFFFFF"/>
                </a:highlight>
                <a:latin typeface="Consolas"/>
                <a:ea typeface="Consolas"/>
                <a:cs typeface="Consolas"/>
                <a:sym typeface="Consolas"/>
              </a:rPr>
              <a:t> </a:t>
            </a:r>
            <a:r>
              <a:rPr lang="ru" sz="1400">
                <a:solidFill>
                  <a:srgbClr val="E36209"/>
                </a:solidFill>
                <a:highlight>
                  <a:srgbClr val="FFFFFF"/>
                </a:highlight>
                <a:latin typeface="Consolas"/>
                <a:ea typeface="Consolas"/>
                <a:cs typeface="Consolas"/>
                <a:sym typeface="Consolas"/>
              </a:rPr>
              <a:t>BasicBlock</a:t>
            </a:r>
            <a:r>
              <a:rPr lang="ru" sz="1400">
                <a:solidFill>
                  <a:srgbClr val="24292E"/>
                </a:solidFill>
                <a:highlight>
                  <a:srgbClr val="FFFFFF"/>
                </a:highlight>
                <a:latin typeface="Consolas"/>
                <a:ea typeface="Consolas"/>
                <a:cs typeface="Consolas"/>
                <a:sym typeface="Consolas"/>
              </a:rPr>
              <a:t>(nn.</a:t>
            </a:r>
            <a:r>
              <a:rPr lang="ru" sz="1400">
                <a:solidFill>
                  <a:srgbClr val="E36209"/>
                </a:solidFill>
                <a:highlight>
                  <a:srgbClr val="FFFFFF"/>
                </a:highlight>
                <a:latin typeface="Consolas"/>
                <a:ea typeface="Consolas"/>
                <a:cs typeface="Consolas"/>
                <a:sym typeface="Consolas"/>
              </a:rPr>
              <a:t>Module</a:t>
            </a:r>
            <a:r>
              <a:rPr lang="ru" sz="1400">
                <a:solidFill>
                  <a:srgbClr val="24292E"/>
                </a:solidFill>
                <a:highlight>
                  <a:srgbClr val="FFFFFF"/>
                </a:highlight>
                <a:latin typeface="Consolas"/>
                <a:ea typeface="Consolas"/>
                <a:cs typeface="Consolas"/>
                <a:sym typeface="Consolas"/>
              </a:rPr>
              <a:t>):</a:t>
            </a:r>
            <a:endParaRPr sz="1400">
              <a:solidFill>
                <a:srgbClr val="24292E"/>
              </a:solidFill>
              <a:highlight>
                <a:srgbClr val="FFFFFF"/>
              </a:highlight>
              <a:latin typeface="Consolas"/>
              <a:ea typeface="Consolas"/>
              <a:cs typeface="Consolas"/>
              <a:sym typeface="Consolas"/>
            </a:endParaRPr>
          </a:p>
          <a:p>
            <a:pPr indent="0" lvl="0" marL="0" rtl="0" algn="l">
              <a:lnSpc>
                <a:spcPct val="60000"/>
              </a:lnSpc>
              <a:spcBef>
                <a:spcPts val="1600"/>
              </a:spcBef>
              <a:spcAft>
                <a:spcPts val="0"/>
              </a:spcAft>
              <a:buNone/>
            </a:pPr>
            <a:r>
              <a:rPr lang="ru" sz="1400">
                <a:solidFill>
                  <a:srgbClr val="24292E"/>
                </a:solidFill>
                <a:highlight>
                  <a:srgbClr val="FFFFFF"/>
                </a:highlight>
                <a:latin typeface="Consolas"/>
                <a:ea typeface="Consolas"/>
                <a:cs typeface="Consolas"/>
                <a:sym typeface="Consolas"/>
              </a:rPr>
              <a:t>	</a:t>
            </a:r>
            <a:r>
              <a:rPr lang="ru" sz="1400">
                <a:solidFill>
                  <a:srgbClr val="D73A49"/>
                </a:solidFill>
                <a:highlight>
                  <a:srgbClr val="FFFFFF"/>
                </a:highlight>
                <a:latin typeface="Consolas"/>
                <a:ea typeface="Consolas"/>
                <a:cs typeface="Consolas"/>
                <a:sym typeface="Consolas"/>
              </a:rPr>
              <a:t>def</a:t>
            </a:r>
            <a:r>
              <a:rPr lang="ru" sz="1400">
                <a:solidFill>
                  <a:srgbClr val="24292E"/>
                </a:solidFill>
                <a:highlight>
                  <a:srgbClr val="FFFFFF"/>
                </a:highlight>
                <a:latin typeface="Consolas"/>
                <a:ea typeface="Consolas"/>
                <a:cs typeface="Consolas"/>
                <a:sym typeface="Consolas"/>
              </a:rPr>
              <a:t> </a:t>
            </a:r>
            <a:r>
              <a:rPr lang="ru" sz="1400">
                <a:solidFill>
                  <a:srgbClr val="6F42C1"/>
                </a:solidFill>
                <a:highlight>
                  <a:srgbClr val="FFFFFF"/>
                </a:highlight>
                <a:latin typeface="Consolas"/>
                <a:ea typeface="Consolas"/>
                <a:cs typeface="Consolas"/>
                <a:sym typeface="Consolas"/>
              </a:rPr>
              <a:t>__init__</a:t>
            </a:r>
            <a:r>
              <a:rPr lang="ru" sz="1400">
                <a:solidFill>
                  <a:srgbClr val="24292E"/>
                </a:solidFill>
                <a:highlight>
                  <a:srgbClr val="FFFFFF"/>
                </a:highlight>
                <a:latin typeface="Consolas"/>
                <a:ea typeface="Consolas"/>
                <a:cs typeface="Consolas"/>
                <a:sym typeface="Consolas"/>
              </a:rPr>
              <a:t>(</a:t>
            </a:r>
            <a:r>
              <a:rPr lang="ru" sz="1400">
                <a:solidFill>
                  <a:srgbClr val="24292E"/>
                </a:solidFill>
                <a:highlight>
                  <a:srgbClr val="FFE599"/>
                </a:highlight>
                <a:latin typeface="Consolas"/>
                <a:ea typeface="Consolas"/>
                <a:cs typeface="Consolas"/>
                <a:sym typeface="Consolas"/>
              </a:rPr>
              <a:t>in_planes, planes, stride</a:t>
            </a:r>
            <a:r>
              <a:rPr lang="ru" sz="1400">
                <a:solidFill>
                  <a:srgbClr val="005CC5"/>
                </a:solidFill>
                <a:highlight>
                  <a:srgbClr val="FFE599"/>
                </a:highlight>
                <a:latin typeface="Consolas"/>
                <a:ea typeface="Consolas"/>
                <a:cs typeface="Consolas"/>
                <a:sym typeface="Consolas"/>
              </a:rPr>
              <a:t>=1, </a:t>
            </a:r>
            <a:r>
              <a:rPr lang="ru" sz="1400">
                <a:solidFill>
                  <a:srgbClr val="24292E"/>
                </a:solidFill>
                <a:highlight>
                  <a:srgbClr val="FFE599"/>
                </a:highlight>
                <a:latin typeface="Consolas"/>
                <a:ea typeface="Consolas"/>
                <a:cs typeface="Consolas"/>
                <a:sym typeface="Consolas"/>
              </a:rPr>
              <a:t>dilation</a:t>
            </a:r>
            <a:r>
              <a:rPr lang="ru" sz="1400">
                <a:solidFill>
                  <a:srgbClr val="005CC5"/>
                </a:solidFill>
                <a:highlight>
                  <a:srgbClr val="FFE599"/>
                </a:highlight>
                <a:latin typeface="Consolas"/>
                <a:ea typeface="Consolas"/>
                <a:cs typeface="Consolas"/>
                <a:sym typeface="Consolas"/>
              </a:rPr>
              <a:t>=1</a:t>
            </a:r>
            <a:r>
              <a:rPr lang="ru" sz="1400">
                <a:solidFill>
                  <a:srgbClr val="24292E"/>
                </a:solidFill>
                <a:highlight>
                  <a:srgbClr val="FFFFFF"/>
                </a:highlight>
                <a:latin typeface="Consolas"/>
                <a:ea typeface="Consolas"/>
                <a:cs typeface="Consolas"/>
                <a:sym typeface="Consolas"/>
              </a:rPr>
              <a:t>):</a:t>
            </a:r>
            <a:endParaRPr sz="1400">
              <a:solidFill>
                <a:srgbClr val="24292E"/>
              </a:solidFill>
              <a:highlight>
                <a:srgbClr val="FFFFFF"/>
              </a:highlight>
              <a:latin typeface="Consolas"/>
              <a:ea typeface="Consolas"/>
              <a:cs typeface="Consolas"/>
              <a:sym typeface="Consolas"/>
            </a:endParaRPr>
          </a:p>
          <a:p>
            <a:pPr indent="457200" lvl="0" marL="457200" rtl="0" algn="l">
              <a:lnSpc>
                <a:spcPct val="60000"/>
              </a:lnSpc>
              <a:spcBef>
                <a:spcPts val="1600"/>
              </a:spcBef>
              <a:spcAft>
                <a:spcPts val="0"/>
              </a:spcAft>
              <a:buNone/>
            </a:pPr>
            <a:r>
              <a:rPr lang="ru" sz="1400">
                <a:solidFill>
                  <a:srgbClr val="6F42C1"/>
                </a:solidFill>
                <a:highlight>
                  <a:srgbClr val="FFFFFF"/>
                </a:highlight>
                <a:latin typeface="Consolas"/>
                <a:ea typeface="Consolas"/>
                <a:cs typeface="Consolas"/>
                <a:sym typeface="Consolas"/>
              </a:rPr>
              <a:t>super</a:t>
            </a:r>
            <a:r>
              <a:rPr lang="ru" sz="1400">
                <a:solidFill>
                  <a:srgbClr val="24292E"/>
                </a:solidFill>
                <a:highlight>
                  <a:srgbClr val="FFFFFF"/>
                </a:highlight>
                <a:latin typeface="Consolas"/>
                <a:ea typeface="Consolas"/>
                <a:cs typeface="Consolas"/>
                <a:sym typeface="Consolas"/>
              </a:rPr>
              <a:t>(</a:t>
            </a:r>
            <a:r>
              <a:rPr lang="ru" sz="1400">
                <a:solidFill>
                  <a:srgbClr val="E36209"/>
                </a:solidFill>
                <a:highlight>
                  <a:srgbClr val="FFFFFF"/>
                </a:highlight>
                <a:latin typeface="Consolas"/>
                <a:ea typeface="Consolas"/>
                <a:cs typeface="Consolas"/>
                <a:sym typeface="Consolas"/>
              </a:rPr>
              <a:t>BasicBlock</a:t>
            </a:r>
            <a:r>
              <a:rPr lang="ru" sz="1400">
                <a:solidFill>
                  <a:srgbClr val="24292E"/>
                </a:solidFill>
                <a:highlight>
                  <a:srgbClr val="FFFFFF"/>
                </a:highlight>
                <a:latin typeface="Consolas"/>
                <a:ea typeface="Consolas"/>
                <a:cs typeface="Consolas"/>
                <a:sym typeface="Consolas"/>
              </a:rPr>
              <a:t>, self).</a:t>
            </a:r>
            <a:r>
              <a:rPr lang="ru" sz="1400">
                <a:solidFill>
                  <a:srgbClr val="6F42C1"/>
                </a:solidFill>
                <a:highlight>
                  <a:srgbClr val="FFFFFF"/>
                </a:highlight>
                <a:latin typeface="Consolas"/>
                <a:ea typeface="Consolas"/>
                <a:cs typeface="Consolas"/>
                <a:sym typeface="Consolas"/>
              </a:rPr>
              <a:t>__init__</a:t>
            </a:r>
            <a:r>
              <a:rPr lang="ru" sz="1400">
                <a:solidFill>
                  <a:srgbClr val="24292E"/>
                </a:solidFill>
                <a:highlight>
                  <a:srgbClr val="FFFFFF"/>
                </a:highlight>
                <a:latin typeface="Consolas"/>
                <a:ea typeface="Consolas"/>
                <a:cs typeface="Consolas"/>
                <a:sym typeface="Consolas"/>
              </a:rPr>
              <a:t>()</a:t>
            </a:r>
            <a:endParaRPr sz="1400">
              <a:solidFill>
                <a:srgbClr val="24292E"/>
              </a:solidFill>
              <a:highlight>
                <a:srgbClr val="FFFFFF"/>
              </a:highlight>
              <a:latin typeface="Consolas"/>
              <a:ea typeface="Consolas"/>
              <a:cs typeface="Consolas"/>
              <a:sym typeface="Consolas"/>
            </a:endParaRPr>
          </a:p>
          <a:p>
            <a:pPr indent="0" lvl="0" marL="914400" rtl="0" algn="l">
              <a:lnSpc>
                <a:spcPct val="142857"/>
              </a:lnSpc>
              <a:spcBef>
                <a:spcPts val="1600"/>
              </a:spcBef>
              <a:spcAft>
                <a:spcPts val="0"/>
              </a:spcAft>
              <a:buNone/>
            </a:pPr>
            <a:r>
              <a:rPr lang="ru" sz="1400">
                <a:solidFill>
                  <a:srgbClr val="24292E"/>
                </a:solidFill>
                <a:highlight>
                  <a:srgbClr val="FFE599"/>
                </a:highlight>
                <a:latin typeface="Consolas"/>
                <a:ea typeface="Consolas"/>
                <a:cs typeface="Consolas"/>
                <a:sym typeface="Consolas"/>
              </a:rPr>
              <a:t>self.conv1 </a:t>
            </a:r>
            <a:r>
              <a:rPr lang="ru" sz="1400">
                <a:solidFill>
                  <a:srgbClr val="005CC5"/>
                </a:solidFill>
                <a:highlight>
                  <a:srgbClr val="FFE599"/>
                </a:highlight>
                <a:latin typeface="Consolas"/>
                <a:ea typeface="Consolas"/>
                <a:cs typeface="Consolas"/>
                <a:sym typeface="Consolas"/>
              </a:rPr>
              <a:t>=</a:t>
            </a:r>
            <a:r>
              <a:rPr lang="ru" sz="1400">
                <a:solidFill>
                  <a:srgbClr val="24292E"/>
                </a:solidFill>
                <a:highlight>
                  <a:srgbClr val="FFE599"/>
                </a:highlight>
                <a:latin typeface="Consolas"/>
                <a:ea typeface="Consolas"/>
                <a:cs typeface="Consolas"/>
                <a:sym typeface="Consolas"/>
              </a:rPr>
              <a:t> nn.</a:t>
            </a:r>
            <a:r>
              <a:rPr lang="ru" sz="1400">
                <a:solidFill>
                  <a:srgbClr val="E36209"/>
                </a:solidFill>
                <a:highlight>
                  <a:srgbClr val="FFE599"/>
                </a:highlight>
                <a:latin typeface="Consolas"/>
                <a:ea typeface="Consolas"/>
                <a:cs typeface="Consolas"/>
                <a:sym typeface="Consolas"/>
              </a:rPr>
              <a:t>Conv2d</a:t>
            </a:r>
            <a:r>
              <a:rPr lang="ru" sz="1400">
                <a:solidFill>
                  <a:srgbClr val="24292E"/>
                </a:solidFill>
                <a:highlight>
                  <a:srgbClr val="FFE599"/>
                </a:highlight>
                <a:latin typeface="Consolas"/>
                <a:ea typeface="Consolas"/>
                <a:cs typeface="Consolas"/>
                <a:sym typeface="Consolas"/>
              </a:rPr>
              <a:t>(in_planes, planes, kernel_size</a:t>
            </a:r>
            <a:r>
              <a:rPr lang="ru" sz="1400">
                <a:solidFill>
                  <a:srgbClr val="005CC5"/>
                </a:solidFill>
                <a:highlight>
                  <a:srgbClr val="FFE599"/>
                </a:highlight>
                <a:latin typeface="Consolas"/>
                <a:ea typeface="Consolas"/>
                <a:cs typeface="Consolas"/>
                <a:sym typeface="Consolas"/>
              </a:rPr>
              <a:t>=3</a:t>
            </a:r>
            <a:r>
              <a:rPr lang="ru" sz="1400">
                <a:solidFill>
                  <a:srgbClr val="24292E"/>
                </a:solidFill>
                <a:highlight>
                  <a:srgbClr val="FFE599"/>
                </a:highlight>
                <a:latin typeface="Consolas"/>
                <a:ea typeface="Consolas"/>
                <a:cs typeface="Consolas"/>
                <a:sym typeface="Consolas"/>
              </a:rPr>
              <a:t>, stride</a:t>
            </a:r>
            <a:r>
              <a:rPr lang="ru" sz="1400">
                <a:solidFill>
                  <a:srgbClr val="005CC5"/>
                </a:solidFill>
                <a:highlight>
                  <a:srgbClr val="FFE599"/>
                </a:highlight>
                <a:latin typeface="Consolas"/>
                <a:ea typeface="Consolas"/>
                <a:cs typeface="Consolas"/>
                <a:sym typeface="Consolas"/>
              </a:rPr>
              <a:t>=</a:t>
            </a:r>
            <a:r>
              <a:rPr lang="ru" sz="1400">
                <a:solidFill>
                  <a:srgbClr val="24292E"/>
                </a:solidFill>
                <a:highlight>
                  <a:srgbClr val="FFE599"/>
                </a:highlight>
                <a:latin typeface="Consolas"/>
                <a:ea typeface="Consolas"/>
                <a:cs typeface="Consolas"/>
                <a:sym typeface="Consolas"/>
              </a:rPr>
              <a:t>stride,</a:t>
            </a:r>
            <a:endParaRPr sz="1400">
              <a:solidFill>
                <a:srgbClr val="24292E"/>
              </a:solidFill>
              <a:highlight>
                <a:srgbClr val="FFE599"/>
              </a:highlight>
              <a:latin typeface="Consolas"/>
              <a:ea typeface="Consolas"/>
              <a:cs typeface="Consolas"/>
              <a:sym typeface="Consolas"/>
            </a:endParaRPr>
          </a:p>
          <a:p>
            <a:pPr indent="0" lvl="0" marL="0" rtl="0" algn="l">
              <a:lnSpc>
                <a:spcPct val="142857"/>
              </a:lnSpc>
              <a:spcBef>
                <a:spcPts val="0"/>
              </a:spcBef>
              <a:spcAft>
                <a:spcPts val="0"/>
              </a:spcAft>
              <a:buNone/>
            </a:pPr>
            <a:r>
              <a:rPr lang="ru" sz="1400">
                <a:solidFill>
                  <a:srgbClr val="24292E"/>
                </a:solidFill>
                <a:highlight>
                  <a:srgbClr val="FFE599"/>
                </a:highlight>
                <a:latin typeface="Consolas"/>
                <a:ea typeface="Consolas"/>
                <a:cs typeface="Consolas"/>
                <a:sym typeface="Consolas"/>
              </a:rPr>
              <a:t>                    padding</a:t>
            </a:r>
            <a:r>
              <a:rPr lang="ru" sz="1400">
                <a:solidFill>
                  <a:srgbClr val="005CC5"/>
                </a:solidFill>
                <a:highlight>
                  <a:srgbClr val="FFE599"/>
                </a:highlight>
                <a:latin typeface="Consolas"/>
                <a:ea typeface="Consolas"/>
                <a:cs typeface="Consolas"/>
                <a:sym typeface="Consolas"/>
              </a:rPr>
              <a:t>=</a:t>
            </a:r>
            <a:r>
              <a:rPr lang="ru" sz="1400">
                <a:solidFill>
                  <a:srgbClr val="24292E"/>
                </a:solidFill>
                <a:highlight>
                  <a:srgbClr val="FFE599"/>
                </a:highlight>
                <a:latin typeface="Consolas"/>
                <a:ea typeface="Consolas"/>
                <a:cs typeface="Consolas"/>
                <a:sym typeface="Consolas"/>
              </a:rPr>
              <a:t>dilation, bias</a:t>
            </a:r>
            <a:r>
              <a:rPr lang="ru" sz="1400">
                <a:solidFill>
                  <a:srgbClr val="005CC5"/>
                </a:solidFill>
                <a:highlight>
                  <a:srgbClr val="FFE599"/>
                </a:highlight>
                <a:latin typeface="Consolas"/>
                <a:ea typeface="Consolas"/>
                <a:cs typeface="Consolas"/>
                <a:sym typeface="Consolas"/>
              </a:rPr>
              <a:t>=False</a:t>
            </a:r>
            <a:r>
              <a:rPr lang="ru" sz="1400">
                <a:solidFill>
                  <a:srgbClr val="24292E"/>
                </a:solidFill>
                <a:highlight>
                  <a:srgbClr val="FFE599"/>
                </a:highlight>
                <a:latin typeface="Consolas"/>
                <a:ea typeface="Consolas"/>
                <a:cs typeface="Consolas"/>
                <a:sym typeface="Consolas"/>
              </a:rPr>
              <a:t>, dilation</a:t>
            </a:r>
            <a:r>
              <a:rPr lang="ru" sz="1400">
                <a:solidFill>
                  <a:srgbClr val="005CC5"/>
                </a:solidFill>
                <a:highlight>
                  <a:srgbClr val="FFE599"/>
                </a:highlight>
                <a:latin typeface="Consolas"/>
                <a:ea typeface="Consolas"/>
                <a:cs typeface="Consolas"/>
                <a:sym typeface="Consolas"/>
              </a:rPr>
              <a:t>=</a:t>
            </a:r>
            <a:r>
              <a:rPr lang="ru" sz="1400">
                <a:solidFill>
                  <a:srgbClr val="24292E"/>
                </a:solidFill>
                <a:highlight>
                  <a:srgbClr val="FFE599"/>
                </a:highlight>
                <a:latin typeface="Consolas"/>
                <a:ea typeface="Consolas"/>
                <a:cs typeface="Consolas"/>
                <a:sym typeface="Consolas"/>
              </a:rPr>
              <a:t>dilation)</a:t>
            </a:r>
            <a:endParaRPr sz="1400">
              <a:solidFill>
                <a:srgbClr val="24292E"/>
              </a:solidFill>
              <a:highlight>
                <a:srgbClr val="FFE599"/>
              </a:highlight>
              <a:latin typeface="Consolas"/>
              <a:ea typeface="Consolas"/>
              <a:cs typeface="Consolas"/>
              <a:sym typeface="Consolas"/>
            </a:endParaRPr>
          </a:p>
          <a:p>
            <a:pPr indent="0" lvl="0" marL="914400" rtl="0" algn="l">
              <a:lnSpc>
                <a:spcPct val="142857"/>
              </a:lnSpc>
              <a:spcBef>
                <a:spcPts val="0"/>
              </a:spcBef>
              <a:spcAft>
                <a:spcPts val="0"/>
              </a:spcAft>
              <a:buNone/>
            </a:pPr>
            <a:r>
              <a:rPr lang="ru" sz="1400">
                <a:solidFill>
                  <a:srgbClr val="24292E"/>
                </a:solidFill>
                <a:highlight>
                  <a:srgbClr val="FFE599"/>
                </a:highlight>
                <a:latin typeface="Consolas"/>
                <a:ea typeface="Consolas"/>
                <a:cs typeface="Consolas"/>
                <a:sym typeface="Consolas"/>
              </a:rPr>
              <a:t>self.conv2 </a:t>
            </a:r>
            <a:r>
              <a:rPr lang="ru" sz="1400">
                <a:solidFill>
                  <a:srgbClr val="005CC5"/>
                </a:solidFill>
                <a:highlight>
                  <a:srgbClr val="FFE599"/>
                </a:highlight>
                <a:latin typeface="Consolas"/>
                <a:ea typeface="Consolas"/>
                <a:cs typeface="Consolas"/>
                <a:sym typeface="Consolas"/>
              </a:rPr>
              <a:t>=</a:t>
            </a:r>
            <a:r>
              <a:rPr lang="ru" sz="1400">
                <a:solidFill>
                  <a:srgbClr val="24292E"/>
                </a:solidFill>
                <a:highlight>
                  <a:srgbClr val="FFE599"/>
                </a:highlight>
                <a:latin typeface="Consolas"/>
                <a:ea typeface="Consolas"/>
                <a:cs typeface="Consolas"/>
                <a:sym typeface="Consolas"/>
              </a:rPr>
              <a:t> nn.</a:t>
            </a:r>
            <a:r>
              <a:rPr lang="ru" sz="1400">
                <a:solidFill>
                  <a:srgbClr val="E36209"/>
                </a:solidFill>
                <a:highlight>
                  <a:srgbClr val="FFE599"/>
                </a:highlight>
                <a:latin typeface="Consolas"/>
                <a:ea typeface="Consolas"/>
                <a:cs typeface="Consolas"/>
                <a:sym typeface="Consolas"/>
              </a:rPr>
              <a:t>Conv2d</a:t>
            </a:r>
            <a:r>
              <a:rPr lang="ru" sz="1400">
                <a:solidFill>
                  <a:srgbClr val="24292E"/>
                </a:solidFill>
                <a:highlight>
                  <a:srgbClr val="FFE599"/>
                </a:highlight>
                <a:latin typeface="Consolas"/>
                <a:ea typeface="Consolas"/>
                <a:cs typeface="Consolas"/>
                <a:sym typeface="Consolas"/>
              </a:rPr>
              <a:t>(planes, planes, kernel_size</a:t>
            </a:r>
            <a:r>
              <a:rPr lang="ru" sz="1400">
                <a:solidFill>
                  <a:srgbClr val="005CC5"/>
                </a:solidFill>
                <a:highlight>
                  <a:srgbClr val="FFE599"/>
                </a:highlight>
                <a:latin typeface="Consolas"/>
                <a:ea typeface="Consolas"/>
                <a:cs typeface="Consolas"/>
                <a:sym typeface="Consolas"/>
              </a:rPr>
              <a:t>=3</a:t>
            </a:r>
            <a:r>
              <a:rPr lang="ru" sz="1400">
                <a:solidFill>
                  <a:srgbClr val="24292E"/>
                </a:solidFill>
                <a:highlight>
                  <a:srgbClr val="FFE599"/>
                </a:highlight>
                <a:latin typeface="Consolas"/>
                <a:ea typeface="Consolas"/>
                <a:cs typeface="Consolas"/>
                <a:sym typeface="Consolas"/>
              </a:rPr>
              <a:t>, stride</a:t>
            </a:r>
            <a:r>
              <a:rPr lang="ru" sz="1400">
                <a:solidFill>
                  <a:srgbClr val="005CC5"/>
                </a:solidFill>
                <a:highlight>
                  <a:srgbClr val="FFE599"/>
                </a:highlight>
                <a:latin typeface="Consolas"/>
                <a:ea typeface="Consolas"/>
                <a:cs typeface="Consolas"/>
                <a:sym typeface="Consolas"/>
              </a:rPr>
              <a:t>=</a:t>
            </a:r>
            <a:r>
              <a:rPr lang="ru" sz="1400">
                <a:solidFill>
                  <a:srgbClr val="24292E"/>
                </a:solidFill>
                <a:highlight>
                  <a:srgbClr val="FFE599"/>
                </a:highlight>
                <a:latin typeface="Consolas"/>
                <a:ea typeface="Consolas"/>
                <a:cs typeface="Consolas"/>
                <a:sym typeface="Consolas"/>
              </a:rPr>
              <a:t>stride,</a:t>
            </a:r>
            <a:endParaRPr sz="1400">
              <a:solidFill>
                <a:srgbClr val="24292E"/>
              </a:solidFill>
              <a:highlight>
                <a:srgbClr val="FFE599"/>
              </a:highlight>
              <a:latin typeface="Consolas"/>
              <a:ea typeface="Consolas"/>
              <a:cs typeface="Consolas"/>
              <a:sym typeface="Consolas"/>
            </a:endParaRPr>
          </a:p>
          <a:p>
            <a:pPr indent="0" lvl="0" marL="0" rtl="0" algn="l">
              <a:lnSpc>
                <a:spcPct val="142857"/>
              </a:lnSpc>
              <a:spcBef>
                <a:spcPts val="0"/>
              </a:spcBef>
              <a:spcAft>
                <a:spcPts val="0"/>
              </a:spcAft>
              <a:buNone/>
            </a:pPr>
            <a:r>
              <a:rPr lang="ru" sz="1400">
                <a:solidFill>
                  <a:srgbClr val="24292E"/>
                </a:solidFill>
                <a:highlight>
                  <a:srgbClr val="FFE599"/>
                </a:highlight>
                <a:latin typeface="Consolas"/>
                <a:ea typeface="Consolas"/>
                <a:cs typeface="Consolas"/>
                <a:sym typeface="Consolas"/>
              </a:rPr>
              <a:t>                    padding</a:t>
            </a:r>
            <a:r>
              <a:rPr lang="ru" sz="1400">
                <a:solidFill>
                  <a:srgbClr val="005CC5"/>
                </a:solidFill>
                <a:highlight>
                  <a:srgbClr val="FFE599"/>
                </a:highlight>
                <a:latin typeface="Consolas"/>
                <a:ea typeface="Consolas"/>
                <a:cs typeface="Consolas"/>
                <a:sym typeface="Consolas"/>
              </a:rPr>
              <a:t>=</a:t>
            </a:r>
            <a:r>
              <a:rPr lang="ru" sz="1400">
                <a:solidFill>
                  <a:srgbClr val="24292E"/>
                </a:solidFill>
                <a:highlight>
                  <a:srgbClr val="FFE599"/>
                </a:highlight>
                <a:latin typeface="Consolas"/>
                <a:ea typeface="Consolas"/>
                <a:cs typeface="Consolas"/>
                <a:sym typeface="Consolas"/>
              </a:rPr>
              <a:t>dilation, bias</a:t>
            </a:r>
            <a:r>
              <a:rPr lang="ru" sz="1400">
                <a:solidFill>
                  <a:srgbClr val="005CC5"/>
                </a:solidFill>
                <a:highlight>
                  <a:srgbClr val="FFE599"/>
                </a:highlight>
                <a:latin typeface="Consolas"/>
                <a:ea typeface="Consolas"/>
                <a:cs typeface="Consolas"/>
                <a:sym typeface="Consolas"/>
              </a:rPr>
              <a:t>=False</a:t>
            </a:r>
            <a:r>
              <a:rPr lang="ru" sz="1400">
                <a:solidFill>
                  <a:srgbClr val="24292E"/>
                </a:solidFill>
                <a:highlight>
                  <a:srgbClr val="FFE599"/>
                </a:highlight>
                <a:latin typeface="Consolas"/>
                <a:ea typeface="Consolas"/>
                <a:cs typeface="Consolas"/>
                <a:sym typeface="Consolas"/>
              </a:rPr>
              <a:t>, dilation</a:t>
            </a:r>
            <a:r>
              <a:rPr lang="ru" sz="1400">
                <a:solidFill>
                  <a:srgbClr val="005CC5"/>
                </a:solidFill>
                <a:highlight>
                  <a:srgbClr val="FFE599"/>
                </a:highlight>
                <a:latin typeface="Consolas"/>
                <a:ea typeface="Consolas"/>
                <a:cs typeface="Consolas"/>
                <a:sym typeface="Consolas"/>
              </a:rPr>
              <a:t>=</a:t>
            </a:r>
            <a:r>
              <a:rPr lang="ru" sz="1400">
                <a:solidFill>
                  <a:srgbClr val="24292E"/>
                </a:solidFill>
                <a:highlight>
                  <a:srgbClr val="FFE599"/>
                </a:highlight>
                <a:latin typeface="Consolas"/>
                <a:ea typeface="Consolas"/>
                <a:cs typeface="Consolas"/>
                <a:sym typeface="Consolas"/>
              </a:rPr>
              <a:t>dilation)</a:t>
            </a:r>
            <a:endParaRPr sz="1400">
              <a:solidFill>
                <a:srgbClr val="24292E"/>
              </a:solidFill>
              <a:highlight>
                <a:srgbClr val="FFE599"/>
              </a:highlight>
              <a:latin typeface="Consolas"/>
              <a:ea typeface="Consolas"/>
              <a:cs typeface="Consolas"/>
              <a:sym typeface="Consolas"/>
            </a:endParaRPr>
          </a:p>
          <a:p>
            <a:pPr indent="457200" lvl="0" marL="457200" rtl="0" algn="l">
              <a:lnSpc>
                <a:spcPct val="60000"/>
              </a:lnSpc>
              <a:spcBef>
                <a:spcPts val="0"/>
              </a:spcBef>
              <a:spcAft>
                <a:spcPts val="0"/>
              </a:spcAft>
              <a:buNone/>
            </a:pPr>
            <a:r>
              <a:t/>
            </a:r>
            <a:endParaRPr sz="1400">
              <a:solidFill>
                <a:srgbClr val="24292E"/>
              </a:solidFill>
              <a:highlight>
                <a:srgbClr val="FFFFFF"/>
              </a:highlight>
              <a:latin typeface="Consolas"/>
              <a:ea typeface="Consolas"/>
              <a:cs typeface="Consolas"/>
              <a:sym typeface="Consolas"/>
            </a:endParaRPr>
          </a:p>
          <a:p>
            <a:pPr indent="457200" lvl="0" marL="457200" rtl="0" algn="l">
              <a:lnSpc>
                <a:spcPct val="60000"/>
              </a:lnSpc>
              <a:spcBef>
                <a:spcPts val="1600"/>
              </a:spcBef>
              <a:spcAft>
                <a:spcPts val="0"/>
              </a:spcAft>
              <a:buNone/>
            </a:pPr>
            <a:r>
              <a:t/>
            </a:r>
            <a:endParaRPr sz="1400">
              <a:solidFill>
                <a:srgbClr val="24292E"/>
              </a:solidFill>
              <a:highlight>
                <a:srgbClr val="FFFFFF"/>
              </a:highlight>
              <a:latin typeface="Consolas"/>
              <a:ea typeface="Consolas"/>
              <a:cs typeface="Consolas"/>
              <a:sym typeface="Consolas"/>
            </a:endParaRPr>
          </a:p>
          <a:p>
            <a:pPr indent="0" lvl="0" marL="457200" rtl="0" algn="l">
              <a:lnSpc>
                <a:spcPct val="60000"/>
              </a:lnSpc>
              <a:spcBef>
                <a:spcPts val="1600"/>
              </a:spcBef>
              <a:spcAft>
                <a:spcPts val="0"/>
              </a:spcAft>
              <a:buNone/>
            </a:pPr>
            <a:r>
              <a:rPr lang="ru" sz="1400">
                <a:solidFill>
                  <a:srgbClr val="D73A49"/>
                </a:solidFill>
                <a:highlight>
                  <a:srgbClr val="FFFFFF"/>
                </a:highlight>
                <a:latin typeface="Consolas"/>
                <a:ea typeface="Consolas"/>
                <a:cs typeface="Consolas"/>
                <a:sym typeface="Consolas"/>
              </a:rPr>
              <a:t>def</a:t>
            </a:r>
            <a:r>
              <a:rPr lang="ru" sz="1400">
                <a:solidFill>
                  <a:srgbClr val="24292E"/>
                </a:solidFill>
                <a:highlight>
                  <a:srgbClr val="FFFFFF"/>
                </a:highlight>
                <a:latin typeface="Consolas"/>
                <a:ea typeface="Consolas"/>
                <a:cs typeface="Consolas"/>
                <a:sym typeface="Consolas"/>
              </a:rPr>
              <a:t> </a:t>
            </a:r>
            <a:r>
              <a:rPr lang="ru" sz="1400">
                <a:solidFill>
                  <a:srgbClr val="6F42C1"/>
                </a:solidFill>
                <a:highlight>
                  <a:srgbClr val="FFFFFF"/>
                </a:highlight>
                <a:latin typeface="Consolas"/>
                <a:ea typeface="Consolas"/>
                <a:cs typeface="Consolas"/>
                <a:sym typeface="Consolas"/>
              </a:rPr>
              <a:t>forward</a:t>
            </a:r>
            <a:r>
              <a:rPr lang="ru" sz="1400">
                <a:solidFill>
                  <a:srgbClr val="24292E"/>
                </a:solidFill>
                <a:highlight>
                  <a:srgbClr val="FFFFFF"/>
                </a:highlight>
                <a:latin typeface="Consolas"/>
                <a:ea typeface="Consolas"/>
                <a:cs typeface="Consolas"/>
                <a:sym typeface="Consolas"/>
              </a:rPr>
              <a:t>(self, x):</a:t>
            </a:r>
            <a:endParaRPr sz="1400">
              <a:solidFill>
                <a:srgbClr val="24292E"/>
              </a:solidFill>
              <a:highlight>
                <a:srgbClr val="FFFFFF"/>
              </a:highlight>
              <a:latin typeface="Consolas"/>
              <a:ea typeface="Consolas"/>
              <a:cs typeface="Consolas"/>
              <a:sym typeface="Consolas"/>
            </a:endParaRPr>
          </a:p>
          <a:p>
            <a:pPr indent="0" lvl="0" marL="457200" rtl="0" algn="l">
              <a:lnSpc>
                <a:spcPct val="60000"/>
              </a:lnSpc>
              <a:spcBef>
                <a:spcPts val="1600"/>
              </a:spcBef>
              <a:spcAft>
                <a:spcPts val="0"/>
              </a:spcAft>
              <a:buNone/>
            </a:pPr>
            <a:r>
              <a:rPr lang="ru" sz="1400">
                <a:solidFill>
                  <a:srgbClr val="24292E"/>
                </a:solidFill>
                <a:highlight>
                  <a:srgbClr val="FFFFFF"/>
                </a:highlight>
                <a:latin typeface="Consolas"/>
                <a:ea typeface="Consolas"/>
                <a:cs typeface="Consolas"/>
                <a:sym typeface="Consolas"/>
              </a:rPr>
              <a:t>	pass</a:t>
            </a:r>
            <a:endParaRPr sz="1400">
              <a:solidFill>
                <a:srgbClr val="24292E"/>
              </a:solidFill>
              <a:highlight>
                <a:srgbClr val="FFFFFF"/>
              </a:highlight>
              <a:latin typeface="Consolas"/>
              <a:ea typeface="Consolas"/>
              <a:cs typeface="Consolas"/>
              <a:sym typeface="Consolas"/>
            </a:endParaRPr>
          </a:p>
          <a:p>
            <a:pPr indent="0" lvl="0" marL="0" rtl="0" algn="l">
              <a:spcBef>
                <a:spcPts val="1600"/>
              </a:spcBef>
              <a:spcAft>
                <a:spcPts val="1600"/>
              </a:spcAft>
              <a:buNone/>
            </a:pPr>
            <a:r>
              <a:t/>
            </a:r>
            <a:endParaRPr sz="1200">
              <a:solidFill>
                <a:srgbClr val="24292E"/>
              </a:solidFill>
              <a:highlight>
                <a:srgbClr val="FFFFFF"/>
              </a:highlight>
              <a:latin typeface="Consolas"/>
              <a:ea typeface="Consolas"/>
              <a:cs typeface="Consolas"/>
              <a:sym typeface="Consolas"/>
            </a:endParaRPr>
          </a:p>
        </p:txBody>
      </p:sp>
      <p:sp>
        <p:nvSpPr>
          <p:cNvPr id="327" name="Google Shape;327;p38"/>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Слои остатков: код</a:t>
            </a:r>
            <a:endParaRPr b="1" sz="2800">
              <a:solidFill>
                <a:srgbClr val="006EE8"/>
              </a:solidFill>
              <a:latin typeface="Montserrat"/>
              <a:ea typeface="Montserrat"/>
              <a:cs typeface="Montserrat"/>
              <a:sym typeface="Montserrat"/>
            </a:endParaRPr>
          </a:p>
        </p:txBody>
      </p:sp>
      <p:cxnSp>
        <p:nvCxnSpPr>
          <p:cNvPr id="328" name="Google Shape;328;p38"/>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329" name="Google Shape;329;p38"/>
          <p:cNvPicPr preferRelativeResize="0"/>
          <p:nvPr/>
        </p:nvPicPr>
        <p:blipFill>
          <a:blip r:embed="rId3">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9"/>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lnSpc>
                <a:spcPct val="60000"/>
              </a:lnSpc>
              <a:spcBef>
                <a:spcPts val="0"/>
              </a:spcBef>
              <a:spcAft>
                <a:spcPts val="0"/>
              </a:spcAft>
              <a:buNone/>
            </a:pPr>
            <a:r>
              <a:rPr lang="ru" sz="1400">
                <a:solidFill>
                  <a:srgbClr val="D73A49"/>
                </a:solidFill>
                <a:highlight>
                  <a:srgbClr val="FFFFFF"/>
                </a:highlight>
                <a:latin typeface="Consolas"/>
                <a:ea typeface="Consolas"/>
                <a:cs typeface="Consolas"/>
                <a:sym typeface="Consolas"/>
              </a:rPr>
              <a:t>class</a:t>
            </a:r>
            <a:r>
              <a:rPr lang="ru" sz="1400">
                <a:solidFill>
                  <a:srgbClr val="24292E"/>
                </a:solidFill>
                <a:highlight>
                  <a:srgbClr val="FFFFFF"/>
                </a:highlight>
                <a:latin typeface="Consolas"/>
                <a:ea typeface="Consolas"/>
                <a:cs typeface="Consolas"/>
                <a:sym typeface="Consolas"/>
              </a:rPr>
              <a:t> </a:t>
            </a:r>
            <a:r>
              <a:rPr lang="ru" sz="1400">
                <a:solidFill>
                  <a:srgbClr val="E36209"/>
                </a:solidFill>
                <a:highlight>
                  <a:srgbClr val="FFFFFF"/>
                </a:highlight>
                <a:latin typeface="Consolas"/>
                <a:ea typeface="Consolas"/>
                <a:cs typeface="Consolas"/>
                <a:sym typeface="Consolas"/>
              </a:rPr>
              <a:t>BasicBlock</a:t>
            </a:r>
            <a:r>
              <a:rPr lang="ru" sz="1400">
                <a:solidFill>
                  <a:srgbClr val="24292E"/>
                </a:solidFill>
                <a:highlight>
                  <a:srgbClr val="FFFFFF"/>
                </a:highlight>
                <a:latin typeface="Consolas"/>
                <a:ea typeface="Consolas"/>
                <a:cs typeface="Consolas"/>
                <a:sym typeface="Consolas"/>
              </a:rPr>
              <a:t>(nn.</a:t>
            </a:r>
            <a:r>
              <a:rPr lang="ru" sz="1400">
                <a:solidFill>
                  <a:srgbClr val="E36209"/>
                </a:solidFill>
                <a:highlight>
                  <a:srgbClr val="FFFFFF"/>
                </a:highlight>
                <a:latin typeface="Consolas"/>
                <a:ea typeface="Consolas"/>
                <a:cs typeface="Consolas"/>
                <a:sym typeface="Consolas"/>
              </a:rPr>
              <a:t>Module</a:t>
            </a:r>
            <a:r>
              <a:rPr lang="ru" sz="1400">
                <a:solidFill>
                  <a:srgbClr val="24292E"/>
                </a:solidFill>
                <a:highlight>
                  <a:srgbClr val="FFFFFF"/>
                </a:highlight>
                <a:latin typeface="Consolas"/>
                <a:ea typeface="Consolas"/>
                <a:cs typeface="Consolas"/>
                <a:sym typeface="Consolas"/>
              </a:rPr>
              <a:t>):</a:t>
            </a:r>
            <a:endParaRPr sz="1400">
              <a:solidFill>
                <a:srgbClr val="24292E"/>
              </a:solidFill>
              <a:highlight>
                <a:srgbClr val="FFFFFF"/>
              </a:highlight>
              <a:latin typeface="Consolas"/>
              <a:ea typeface="Consolas"/>
              <a:cs typeface="Consolas"/>
              <a:sym typeface="Consolas"/>
            </a:endParaRPr>
          </a:p>
          <a:p>
            <a:pPr indent="0" lvl="0" marL="0" rtl="0" algn="l">
              <a:lnSpc>
                <a:spcPct val="60000"/>
              </a:lnSpc>
              <a:spcBef>
                <a:spcPts val="1600"/>
              </a:spcBef>
              <a:spcAft>
                <a:spcPts val="0"/>
              </a:spcAft>
              <a:buNone/>
            </a:pPr>
            <a:r>
              <a:rPr lang="ru" sz="1400">
                <a:solidFill>
                  <a:srgbClr val="24292E"/>
                </a:solidFill>
                <a:highlight>
                  <a:srgbClr val="FFFFFF"/>
                </a:highlight>
                <a:latin typeface="Consolas"/>
                <a:ea typeface="Consolas"/>
                <a:cs typeface="Consolas"/>
                <a:sym typeface="Consolas"/>
              </a:rPr>
              <a:t>	</a:t>
            </a:r>
            <a:r>
              <a:rPr lang="ru" sz="1400">
                <a:solidFill>
                  <a:srgbClr val="D73A49"/>
                </a:solidFill>
                <a:highlight>
                  <a:srgbClr val="FFFFFF"/>
                </a:highlight>
                <a:latin typeface="Consolas"/>
                <a:ea typeface="Consolas"/>
                <a:cs typeface="Consolas"/>
                <a:sym typeface="Consolas"/>
              </a:rPr>
              <a:t>def</a:t>
            </a:r>
            <a:r>
              <a:rPr lang="ru" sz="1400">
                <a:solidFill>
                  <a:srgbClr val="24292E"/>
                </a:solidFill>
                <a:highlight>
                  <a:srgbClr val="FFFFFF"/>
                </a:highlight>
                <a:latin typeface="Consolas"/>
                <a:ea typeface="Consolas"/>
                <a:cs typeface="Consolas"/>
                <a:sym typeface="Consolas"/>
              </a:rPr>
              <a:t> </a:t>
            </a:r>
            <a:r>
              <a:rPr lang="ru" sz="1400">
                <a:solidFill>
                  <a:srgbClr val="6F42C1"/>
                </a:solidFill>
                <a:highlight>
                  <a:srgbClr val="FFFFFF"/>
                </a:highlight>
                <a:latin typeface="Consolas"/>
                <a:ea typeface="Consolas"/>
                <a:cs typeface="Consolas"/>
                <a:sym typeface="Consolas"/>
              </a:rPr>
              <a:t>__init__</a:t>
            </a:r>
            <a:r>
              <a:rPr lang="ru" sz="1400">
                <a:solidFill>
                  <a:srgbClr val="24292E"/>
                </a:solidFill>
                <a:highlight>
                  <a:srgbClr val="FFFFFF"/>
                </a:highlight>
                <a:latin typeface="Consolas"/>
                <a:ea typeface="Consolas"/>
                <a:cs typeface="Consolas"/>
                <a:sym typeface="Consolas"/>
              </a:rPr>
              <a:t>(in_planes, planes, stride</a:t>
            </a:r>
            <a:r>
              <a:rPr lang="ru" sz="1400">
                <a:solidFill>
                  <a:srgbClr val="005CC5"/>
                </a:solidFill>
                <a:highlight>
                  <a:srgbClr val="FFFFFF"/>
                </a:highlight>
                <a:latin typeface="Consolas"/>
                <a:ea typeface="Consolas"/>
                <a:cs typeface="Consolas"/>
                <a:sym typeface="Consolas"/>
              </a:rPr>
              <a:t>=1, </a:t>
            </a:r>
            <a:r>
              <a:rPr lang="ru" sz="1400">
                <a:solidFill>
                  <a:srgbClr val="24292E"/>
                </a:solidFill>
                <a:highlight>
                  <a:srgbClr val="FFFFFF"/>
                </a:highlight>
                <a:latin typeface="Consolas"/>
                <a:ea typeface="Consolas"/>
                <a:cs typeface="Consolas"/>
                <a:sym typeface="Consolas"/>
              </a:rPr>
              <a:t>dilation</a:t>
            </a:r>
            <a:r>
              <a:rPr lang="ru" sz="1400">
                <a:solidFill>
                  <a:srgbClr val="005CC5"/>
                </a:solidFill>
                <a:highlight>
                  <a:srgbClr val="FFFFFF"/>
                </a:highlight>
                <a:latin typeface="Consolas"/>
                <a:ea typeface="Consolas"/>
                <a:cs typeface="Consolas"/>
                <a:sym typeface="Consolas"/>
              </a:rPr>
              <a:t>=1</a:t>
            </a:r>
            <a:r>
              <a:rPr lang="ru" sz="1400">
                <a:solidFill>
                  <a:srgbClr val="24292E"/>
                </a:solidFill>
                <a:highlight>
                  <a:srgbClr val="FFFFFF"/>
                </a:highlight>
                <a:latin typeface="Consolas"/>
                <a:ea typeface="Consolas"/>
                <a:cs typeface="Consolas"/>
                <a:sym typeface="Consolas"/>
              </a:rPr>
              <a:t>):</a:t>
            </a:r>
            <a:endParaRPr sz="1400">
              <a:solidFill>
                <a:srgbClr val="24292E"/>
              </a:solidFill>
              <a:highlight>
                <a:srgbClr val="FFFFFF"/>
              </a:highlight>
              <a:latin typeface="Consolas"/>
              <a:ea typeface="Consolas"/>
              <a:cs typeface="Consolas"/>
              <a:sym typeface="Consolas"/>
            </a:endParaRPr>
          </a:p>
          <a:p>
            <a:pPr indent="457200" lvl="0" marL="457200" rtl="0" algn="l">
              <a:lnSpc>
                <a:spcPct val="60000"/>
              </a:lnSpc>
              <a:spcBef>
                <a:spcPts val="1600"/>
              </a:spcBef>
              <a:spcAft>
                <a:spcPts val="0"/>
              </a:spcAft>
              <a:buNone/>
            </a:pPr>
            <a:r>
              <a:rPr lang="ru" sz="1400">
                <a:solidFill>
                  <a:srgbClr val="6F42C1"/>
                </a:solidFill>
                <a:highlight>
                  <a:srgbClr val="FFFFFF"/>
                </a:highlight>
                <a:latin typeface="Consolas"/>
                <a:ea typeface="Consolas"/>
                <a:cs typeface="Consolas"/>
                <a:sym typeface="Consolas"/>
              </a:rPr>
              <a:t>super</a:t>
            </a:r>
            <a:r>
              <a:rPr lang="ru" sz="1400">
                <a:solidFill>
                  <a:srgbClr val="24292E"/>
                </a:solidFill>
                <a:highlight>
                  <a:srgbClr val="FFFFFF"/>
                </a:highlight>
                <a:latin typeface="Consolas"/>
                <a:ea typeface="Consolas"/>
                <a:cs typeface="Consolas"/>
                <a:sym typeface="Consolas"/>
              </a:rPr>
              <a:t>(</a:t>
            </a:r>
            <a:r>
              <a:rPr lang="ru" sz="1400">
                <a:solidFill>
                  <a:srgbClr val="E36209"/>
                </a:solidFill>
                <a:highlight>
                  <a:srgbClr val="FFFFFF"/>
                </a:highlight>
                <a:latin typeface="Consolas"/>
                <a:ea typeface="Consolas"/>
                <a:cs typeface="Consolas"/>
                <a:sym typeface="Consolas"/>
              </a:rPr>
              <a:t>BasicBlock</a:t>
            </a:r>
            <a:r>
              <a:rPr lang="ru" sz="1400">
                <a:solidFill>
                  <a:srgbClr val="24292E"/>
                </a:solidFill>
                <a:highlight>
                  <a:srgbClr val="FFFFFF"/>
                </a:highlight>
                <a:latin typeface="Consolas"/>
                <a:ea typeface="Consolas"/>
                <a:cs typeface="Consolas"/>
                <a:sym typeface="Consolas"/>
              </a:rPr>
              <a:t>, self).</a:t>
            </a:r>
            <a:r>
              <a:rPr lang="ru" sz="1400">
                <a:solidFill>
                  <a:srgbClr val="6F42C1"/>
                </a:solidFill>
                <a:highlight>
                  <a:srgbClr val="FFFFFF"/>
                </a:highlight>
                <a:latin typeface="Consolas"/>
                <a:ea typeface="Consolas"/>
                <a:cs typeface="Consolas"/>
                <a:sym typeface="Consolas"/>
              </a:rPr>
              <a:t>__init__</a:t>
            </a:r>
            <a:r>
              <a:rPr lang="ru" sz="1400">
                <a:solidFill>
                  <a:srgbClr val="24292E"/>
                </a:solidFill>
                <a:highlight>
                  <a:srgbClr val="FFFFFF"/>
                </a:highlight>
                <a:latin typeface="Consolas"/>
                <a:ea typeface="Consolas"/>
                <a:cs typeface="Consolas"/>
                <a:sym typeface="Consolas"/>
              </a:rPr>
              <a:t>()</a:t>
            </a:r>
            <a:endParaRPr sz="1400">
              <a:solidFill>
                <a:srgbClr val="24292E"/>
              </a:solidFill>
              <a:highlight>
                <a:srgbClr val="FFFFFF"/>
              </a:highlight>
              <a:latin typeface="Consolas"/>
              <a:ea typeface="Consolas"/>
              <a:cs typeface="Consolas"/>
              <a:sym typeface="Consolas"/>
            </a:endParaRPr>
          </a:p>
          <a:p>
            <a:pPr indent="0" lvl="0" marL="914400" rtl="0" algn="l">
              <a:lnSpc>
                <a:spcPct val="142857"/>
              </a:lnSpc>
              <a:spcBef>
                <a:spcPts val="1600"/>
              </a:spcBef>
              <a:spcAft>
                <a:spcPts val="0"/>
              </a:spcAft>
              <a:buNone/>
            </a:pPr>
            <a:r>
              <a:rPr lang="ru" sz="1400">
                <a:solidFill>
                  <a:srgbClr val="24292E"/>
                </a:solidFill>
                <a:highlight>
                  <a:srgbClr val="FFFFFF"/>
                </a:highlight>
                <a:latin typeface="Consolas"/>
                <a:ea typeface="Consolas"/>
                <a:cs typeface="Consolas"/>
                <a:sym typeface="Consolas"/>
              </a:rPr>
              <a:t>self.conv1 </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 nn.</a:t>
            </a:r>
            <a:r>
              <a:rPr lang="ru" sz="1400">
                <a:solidFill>
                  <a:srgbClr val="E36209"/>
                </a:solidFill>
                <a:highlight>
                  <a:srgbClr val="FFFFFF"/>
                </a:highlight>
                <a:latin typeface="Consolas"/>
                <a:ea typeface="Consolas"/>
                <a:cs typeface="Consolas"/>
                <a:sym typeface="Consolas"/>
              </a:rPr>
              <a:t>Conv2d</a:t>
            </a:r>
            <a:r>
              <a:rPr lang="ru" sz="1400">
                <a:solidFill>
                  <a:srgbClr val="24292E"/>
                </a:solidFill>
                <a:highlight>
                  <a:srgbClr val="FFFFFF"/>
                </a:highlight>
                <a:latin typeface="Consolas"/>
                <a:ea typeface="Consolas"/>
                <a:cs typeface="Consolas"/>
                <a:sym typeface="Consolas"/>
              </a:rPr>
              <a:t>(in_planes, planes, kernel_size</a:t>
            </a:r>
            <a:r>
              <a:rPr lang="ru" sz="1400">
                <a:solidFill>
                  <a:srgbClr val="005CC5"/>
                </a:solidFill>
                <a:highlight>
                  <a:srgbClr val="FFFFFF"/>
                </a:highlight>
                <a:latin typeface="Consolas"/>
                <a:ea typeface="Consolas"/>
                <a:cs typeface="Consolas"/>
                <a:sym typeface="Consolas"/>
              </a:rPr>
              <a:t>=3</a:t>
            </a:r>
            <a:r>
              <a:rPr lang="ru" sz="1400">
                <a:solidFill>
                  <a:srgbClr val="24292E"/>
                </a:solidFill>
                <a:highlight>
                  <a:srgbClr val="FFFFFF"/>
                </a:highlight>
                <a:latin typeface="Consolas"/>
                <a:ea typeface="Consolas"/>
                <a:cs typeface="Consolas"/>
                <a:sym typeface="Consolas"/>
              </a:rPr>
              <a:t>, stride</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stride,</a:t>
            </a:r>
            <a:endParaRPr sz="14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ru" sz="1400">
                <a:solidFill>
                  <a:srgbClr val="24292E"/>
                </a:solidFill>
                <a:highlight>
                  <a:srgbClr val="FFFFFF"/>
                </a:highlight>
                <a:latin typeface="Consolas"/>
                <a:ea typeface="Consolas"/>
                <a:cs typeface="Consolas"/>
                <a:sym typeface="Consolas"/>
              </a:rPr>
              <a:t>                    padding</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dilation, bias</a:t>
            </a:r>
            <a:r>
              <a:rPr lang="ru" sz="1400">
                <a:solidFill>
                  <a:srgbClr val="005CC5"/>
                </a:solidFill>
                <a:highlight>
                  <a:srgbClr val="FFFFFF"/>
                </a:highlight>
                <a:latin typeface="Consolas"/>
                <a:ea typeface="Consolas"/>
                <a:cs typeface="Consolas"/>
                <a:sym typeface="Consolas"/>
              </a:rPr>
              <a:t>=False</a:t>
            </a:r>
            <a:r>
              <a:rPr lang="ru" sz="1400">
                <a:solidFill>
                  <a:srgbClr val="24292E"/>
                </a:solidFill>
                <a:highlight>
                  <a:srgbClr val="FFFFFF"/>
                </a:highlight>
                <a:latin typeface="Consolas"/>
                <a:ea typeface="Consolas"/>
                <a:cs typeface="Consolas"/>
                <a:sym typeface="Consolas"/>
              </a:rPr>
              <a:t>, dilation</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dilation)</a:t>
            </a:r>
            <a:endParaRPr sz="1400">
              <a:solidFill>
                <a:srgbClr val="24292E"/>
              </a:solidFill>
              <a:highlight>
                <a:srgbClr val="FFFFFF"/>
              </a:highlight>
              <a:latin typeface="Consolas"/>
              <a:ea typeface="Consolas"/>
              <a:cs typeface="Consolas"/>
              <a:sym typeface="Consolas"/>
            </a:endParaRPr>
          </a:p>
          <a:p>
            <a:pPr indent="0" lvl="0" marL="914400" rtl="0" algn="l">
              <a:lnSpc>
                <a:spcPct val="142857"/>
              </a:lnSpc>
              <a:spcBef>
                <a:spcPts val="0"/>
              </a:spcBef>
              <a:spcAft>
                <a:spcPts val="0"/>
              </a:spcAft>
              <a:buNone/>
            </a:pPr>
            <a:r>
              <a:rPr lang="ru" sz="1400">
                <a:solidFill>
                  <a:srgbClr val="24292E"/>
                </a:solidFill>
                <a:highlight>
                  <a:srgbClr val="FFFFFF"/>
                </a:highlight>
                <a:latin typeface="Consolas"/>
                <a:ea typeface="Consolas"/>
                <a:cs typeface="Consolas"/>
                <a:sym typeface="Consolas"/>
              </a:rPr>
              <a:t>self.conv2 </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 nn.</a:t>
            </a:r>
            <a:r>
              <a:rPr lang="ru" sz="1400">
                <a:solidFill>
                  <a:srgbClr val="E36209"/>
                </a:solidFill>
                <a:highlight>
                  <a:srgbClr val="FFFFFF"/>
                </a:highlight>
                <a:latin typeface="Consolas"/>
                <a:ea typeface="Consolas"/>
                <a:cs typeface="Consolas"/>
                <a:sym typeface="Consolas"/>
              </a:rPr>
              <a:t>Conv2d</a:t>
            </a:r>
            <a:r>
              <a:rPr lang="ru" sz="1400">
                <a:solidFill>
                  <a:srgbClr val="24292E"/>
                </a:solidFill>
                <a:highlight>
                  <a:srgbClr val="FFFFFF"/>
                </a:highlight>
                <a:latin typeface="Consolas"/>
                <a:ea typeface="Consolas"/>
                <a:cs typeface="Consolas"/>
                <a:sym typeface="Consolas"/>
              </a:rPr>
              <a:t>(planes, planes, kernel_size</a:t>
            </a:r>
            <a:r>
              <a:rPr lang="ru" sz="1400">
                <a:solidFill>
                  <a:srgbClr val="005CC5"/>
                </a:solidFill>
                <a:highlight>
                  <a:srgbClr val="FFFFFF"/>
                </a:highlight>
                <a:latin typeface="Consolas"/>
                <a:ea typeface="Consolas"/>
                <a:cs typeface="Consolas"/>
                <a:sym typeface="Consolas"/>
              </a:rPr>
              <a:t>=3</a:t>
            </a:r>
            <a:r>
              <a:rPr lang="ru" sz="1400">
                <a:solidFill>
                  <a:srgbClr val="24292E"/>
                </a:solidFill>
                <a:highlight>
                  <a:srgbClr val="FFFFFF"/>
                </a:highlight>
                <a:latin typeface="Consolas"/>
                <a:ea typeface="Consolas"/>
                <a:cs typeface="Consolas"/>
                <a:sym typeface="Consolas"/>
              </a:rPr>
              <a:t>, stride</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stride,</a:t>
            </a:r>
            <a:endParaRPr sz="14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ru" sz="1400">
                <a:solidFill>
                  <a:srgbClr val="24292E"/>
                </a:solidFill>
                <a:highlight>
                  <a:srgbClr val="FFFFFF"/>
                </a:highlight>
                <a:latin typeface="Consolas"/>
                <a:ea typeface="Consolas"/>
                <a:cs typeface="Consolas"/>
                <a:sym typeface="Consolas"/>
              </a:rPr>
              <a:t>                    padding</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dilation, bias</a:t>
            </a:r>
            <a:r>
              <a:rPr lang="ru" sz="1400">
                <a:solidFill>
                  <a:srgbClr val="005CC5"/>
                </a:solidFill>
                <a:highlight>
                  <a:srgbClr val="FFFFFF"/>
                </a:highlight>
                <a:latin typeface="Consolas"/>
                <a:ea typeface="Consolas"/>
                <a:cs typeface="Consolas"/>
                <a:sym typeface="Consolas"/>
              </a:rPr>
              <a:t>=False</a:t>
            </a:r>
            <a:r>
              <a:rPr lang="ru" sz="1400">
                <a:solidFill>
                  <a:srgbClr val="24292E"/>
                </a:solidFill>
                <a:highlight>
                  <a:srgbClr val="FFFFFF"/>
                </a:highlight>
                <a:latin typeface="Consolas"/>
                <a:ea typeface="Consolas"/>
                <a:cs typeface="Consolas"/>
                <a:sym typeface="Consolas"/>
              </a:rPr>
              <a:t>, dilation</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dilation)</a:t>
            </a:r>
            <a:endParaRPr sz="14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ru" sz="1400">
                <a:solidFill>
                  <a:srgbClr val="24292E"/>
                </a:solidFill>
                <a:highlight>
                  <a:srgbClr val="FFFFFF"/>
                </a:highlight>
                <a:latin typeface="Consolas"/>
                <a:ea typeface="Consolas"/>
                <a:cs typeface="Consolas"/>
                <a:sym typeface="Consolas"/>
              </a:rPr>
              <a:t>		</a:t>
            </a:r>
            <a:r>
              <a:rPr lang="ru" sz="1400">
                <a:solidFill>
                  <a:srgbClr val="24292E"/>
                </a:solidFill>
                <a:highlight>
                  <a:srgbClr val="FFE599"/>
                </a:highlight>
                <a:latin typeface="Consolas"/>
                <a:ea typeface="Consolas"/>
                <a:cs typeface="Consolas"/>
                <a:sym typeface="Consolas"/>
              </a:rPr>
              <a:t>self.relu </a:t>
            </a:r>
            <a:r>
              <a:rPr lang="ru" sz="1400">
                <a:solidFill>
                  <a:srgbClr val="005CC5"/>
                </a:solidFill>
                <a:highlight>
                  <a:srgbClr val="FFE599"/>
                </a:highlight>
                <a:latin typeface="Consolas"/>
                <a:ea typeface="Consolas"/>
                <a:cs typeface="Consolas"/>
                <a:sym typeface="Consolas"/>
              </a:rPr>
              <a:t>=</a:t>
            </a:r>
            <a:r>
              <a:rPr lang="ru" sz="1400">
                <a:solidFill>
                  <a:srgbClr val="24292E"/>
                </a:solidFill>
                <a:highlight>
                  <a:srgbClr val="FFE599"/>
                </a:highlight>
                <a:latin typeface="Consolas"/>
                <a:ea typeface="Consolas"/>
                <a:cs typeface="Consolas"/>
                <a:sym typeface="Consolas"/>
              </a:rPr>
              <a:t> nn.</a:t>
            </a:r>
            <a:r>
              <a:rPr lang="ru" sz="1400">
                <a:solidFill>
                  <a:srgbClr val="E36209"/>
                </a:solidFill>
                <a:highlight>
                  <a:srgbClr val="FFE599"/>
                </a:highlight>
                <a:latin typeface="Consolas"/>
                <a:ea typeface="Consolas"/>
                <a:cs typeface="Consolas"/>
                <a:sym typeface="Consolas"/>
              </a:rPr>
              <a:t>ReLU</a:t>
            </a:r>
            <a:r>
              <a:rPr lang="ru" sz="1400">
                <a:solidFill>
                  <a:srgbClr val="24292E"/>
                </a:solidFill>
                <a:highlight>
                  <a:srgbClr val="FFE599"/>
                </a:highlight>
                <a:latin typeface="Consolas"/>
                <a:ea typeface="Consolas"/>
                <a:cs typeface="Consolas"/>
                <a:sym typeface="Consolas"/>
              </a:rPr>
              <a:t>(inplace</a:t>
            </a:r>
            <a:r>
              <a:rPr lang="ru" sz="1400">
                <a:solidFill>
                  <a:srgbClr val="005CC5"/>
                </a:solidFill>
                <a:highlight>
                  <a:srgbClr val="FFE599"/>
                </a:highlight>
                <a:latin typeface="Consolas"/>
                <a:ea typeface="Consolas"/>
                <a:cs typeface="Consolas"/>
                <a:sym typeface="Consolas"/>
              </a:rPr>
              <a:t>=True</a:t>
            </a:r>
            <a:r>
              <a:rPr lang="ru" sz="1400">
                <a:solidFill>
                  <a:srgbClr val="24292E"/>
                </a:solidFill>
                <a:highlight>
                  <a:srgbClr val="FFE599"/>
                </a:highlight>
                <a:latin typeface="Consolas"/>
                <a:ea typeface="Consolas"/>
                <a:cs typeface="Consolas"/>
                <a:sym typeface="Consolas"/>
              </a:rPr>
              <a:t>)</a:t>
            </a:r>
            <a:endParaRPr sz="1400">
              <a:solidFill>
                <a:srgbClr val="24292E"/>
              </a:solidFill>
              <a:highlight>
                <a:srgbClr val="FFE599"/>
              </a:highlight>
              <a:latin typeface="Consolas"/>
              <a:ea typeface="Consolas"/>
              <a:cs typeface="Consolas"/>
              <a:sym typeface="Consolas"/>
            </a:endParaRPr>
          </a:p>
          <a:p>
            <a:pPr indent="457200" lvl="0" marL="457200" rtl="0" algn="l">
              <a:lnSpc>
                <a:spcPct val="60000"/>
              </a:lnSpc>
              <a:spcBef>
                <a:spcPts val="0"/>
              </a:spcBef>
              <a:spcAft>
                <a:spcPts val="0"/>
              </a:spcAft>
              <a:buNone/>
            </a:pPr>
            <a:r>
              <a:t/>
            </a:r>
            <a:endParaRPr sz="1400">
              <a:solidFill>
                <a:srgbClr val="24292E"/>
              </a:solidFill>
              <a:highlight>
                <a:srgbClr val="FFFFFF"/>
              </a:highlight>
              <a:latin typeface="Consolas"/>
              <a:ea typeface="Consolas"/>
              <a:cs typeface="Consolas"/>
              <a:sym typeface="Consolas"/>
            </a:endParaRPr>
          </a:p>
          <a:p>
            <a:pPr indent="457200" lvl="0" marL="457200" rtl="0" algn="l">
              <a:lnSpc>
                <a:spcPct val="60000"/>
              </a:lnSpc>
              <a:spcBef>
                <a:spcPts val="1600"/>
              </a:spcBef>
              <a:spcAft>
                <a:spcPts val="0"/>
              </a:spcAft>
              <a:buNone/>
            </a:pPr>
            <a:r>
              <a:t/>
            </a:r>
            <a:endParaRPr sz="1400">
              <a:solidFill>
                <a:srgbClr val="24292E"/>
              </a:solidFill>
              <a:highlight>
                <a:srgbClr val="FFFFFF"/>
              </a:highlight>
              <a:latin typeface="Consolas"/>
              <a:ea typeface="Consolas"/>
              <a:cs typeface="Consolas"/>
              <a:sym typeface="Consolas"/>
            </a:endParaRPr>
          </a:p>
          <a:p>
            <a:pPr indent="0" lvl="0" marL="457200" rtl="0" algn="l">
              <a:lnSpc>
                <a:spcPct val="60000"/>
              </a:lnSpc>
              <a:spcBef>
                <a:spcPts val="1600"/>
              </a:spcBef>
              <a:spcAft>
                <a:spcPts val="0"/>
              </a:spcAft>
              <a:buNone/>
            </a:pPr>
            <a:r>
              <a:rPr lang="ru" sz="1400">
                <a:solidFill>
                  <a:srgbClr val="D73A49"/>
                </a:solidFill>
                <a:highlight>
                  <a:srgbClr val="FFFFFF"/>
                </a:highlight>
                <a:latin typeface="Consolas"/>
                <a:ea typeface="Consolas"/>
                <a:cs typeface="Consolas"/>
                <a:sym typeface="Consolas"/>
              </a:rPr>
              <a:t>def</a:t>
            </a:r>
            <a:r>
              <a:rPr lang="ru" sz="1400">
                <a:solidFill>
                  <a:srgbClr val="24292E"/>
                </a:solidFill>
                <a:highlight>
                  <a:srgbClr val="FFFFFF"/>
                </a:highlight>
                <a:latin typeface="Consolas"/>
                <a:ea typeface="Consolas"/>
                <a:cs typeface="Consolas"/>
                <a:sym typeface="Consolas"/>
              </a:rPr>
              <a:t> </a:t>
            </a:r>
            <a:r>
              <a:rPr lang="ru" sz="1400">
                <a:solidFill>
                  <a:srgbClr val="6F42C1"/>
                </a:solidFill>
                <a:highlight>
                  <a:srgbClr val="FFFFFF"/>
                </a:highlight>
                <a:latin typeface="Consolas"/>
                <a:ea typeface="Consolas"/>
                <a:cs typeface="Consolas"/>
                <a:sym typeface="Consolas"/>
              </a:rPr>
              <a:t>forward</a:t>
            </a:r>
            <a:r>
              <a:rPr lang="ru" sz="1400">
                <a:solidFill>
                  <a:srgbClr val="24292E"/>
                </a:solidFill>
                <a:highlight>
                  <a:srgbClr val="FFFFFF"/>
                </a:highlight>
                <a:latin typeface="Consolas"/>
                <a:ea typeface="Consolas"/>
                <a:cs typeface="Consolas"/>
                <a:sym typeface="Consolas"/>
              </a:rPr>
              <a:t>(self, x):</a:t>
            </a:r>
            <a:endParaRPr sz="1400">
              <a:solidFill>
                <a:srgbClr val="24292E"/>
              </a:solidFill>
              <a:highlight>
                <a:srgbClr val="FFFFFF"/>
              </a:highlight>
              <a:latin typeface="Consolas"/>
              <a:ea typeface="Consolas"/>
              <a:cs typeface="Consolas"/>
              <a:sym typeface="Consolas"/>
            </a:endParaRPr>
          </a:p>
          <a:p>
            <a:pPr indent="0" lvl="0" marL="457200" rtl="0" algn="l">
              <a:lnSpc>
                <a:spcPct val="60000"/>
              </a:lnSpc>
              <a:spcBef>
                <a:spcPts val="1600"/>
              </a:spcBef>
              <a:spcAft>
                <a:spcPts val="0"/>
              </a:spcAft>
              <a:buNone/>
            </a:pPr>
            <a:r>
              <a:rPr lang="ru" sz="1400">
                <a:solidFill>
                  <a:srgbClr val="24292E"/>
                </a:solidFill>
                <a:highlight>
                  <a:srgbClr val="FFFFFF"/>
                </a:highlight>
                <a:latin typeface="Consolas"/>
                <a:ea typeface="Consolas"/>
                <a:cs typeface="Consolas"/>
                <a:sym typeface="Consolas"/>
              </a:rPr>
              <a:t>	pass</a:t>
            </a:r>
            <a:endParaRPr sz="1400">
              <a:solidFill>
                <a:srgbClr val="24292E"/>
              </a:solidFill>
              <a:highlight>
                <a:srgbClr val="FFFFFF"/>
              </a:highlight>
              <a:latin typeface="Consolas"/>
              <a:ea typeface="Consolas"/>
              <a:cs typeface="Consolas"/>
              <a:sym typeface="Consolas"/>
            </a:endParaRPr>
          </a:p>
          <a:p>
            <a:pPr indent="0" lvl="0" marL="0" rtl="0" algn="l">
              <a:spcBef>
                <a:spcPts val="1600"/>
              </a:spcBef>
              <a:spcAft>
                <a:spcPts val="1600"/>
              </a:spcAft>
              <a:buNone/>
            </a:pPr>
            <a:r>
              <a:t/>
            </a:r>
            <a:endParaRPr sz="1200">
              <a:solidFill>
                <a:srgbClr val="24292E"/>
              </a:solidFill>
              <a:highlight>
                <a:srgbClr val="FFFFFF"/>
              </a:highlight>
              <a:latin typeface="Consolas"/>
              <a:ea typeface="Consolas"/>
              <a:cs typeface="Consolas"/>
              <a:sym typeface="Consolas"/>
            </a:endParaRPr>
          </a:p>
        </p:txBody>
      </p:sp>
      <p:sp>
        <p:nvSpPr>
          <p:cNvPr id="335" name="Google Shape;335;p39"/>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Слои остатков: код</a:t>
            </a:r>
            <a:endParaRPr b="1" sz="2800">
              <a:solidFill>
                <a:srgbClr val="006EE8"/>
              </a:solidFill>
              <a:latin typeface="Montserrat"/>
              <a:ea typeface="Montserrat"/>
              <a:cs typeface="Montserrat"/>
              <a:sym typeface="Montserrat"/>
            </a:endParaRPr>
          </a:p>
        </p:txBody>
      </p:sp>
      <p:cxnSp>
        <p:nvCxnSpPr>
          <p:cNvPr id="336" name="Google Shape;336;p39"/>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337" name="Google Shape;337;p39"/>
          <p:cNvPicPr preferRelativeResize="0"/>
          <p:nvPr/>
        </p:nvPicPr>
        <p:blipFill>
          <a:blip r:embed="rId3">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0"/>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lnSpc>
                <a:spcPct val="60000"/>
              </a:lnSpc>
              <a:spcBef>
                <a:spcPts val="0"/>
              </a:spcBef>
              <a:spcAft>
                <a:spcPts val="0"/>
              </a:spcAft>
              <a:buNone/>
            </a:pPr>
            <a:r>
              <a:rPr lang="ru" sz="1400">
                <a:solidFill>
                  <a:srgbClr val="D73A49"/>
                </a:solidFill>
                <a:highlight>
                  <a:srgbClr val="FFFFFF"/>
                </a:highlight>
                <a:latin typeface="Consolas"/>
                <a:ea typeface="Consolas"/>
                <a:cs typeface="Consolas"/>
                <a:sym typeface="Consolas"/>
              </a:rPr>
              <a:t>class</a:t>
            </a:r>
            <a:r>
              <a:rPr lang="ru" sz="1400">
                <a:solidFill>
                  <a:srgbClr val="24292E"/>
                </a:solidFill>
                <a:highlight>
                  <a:srgbClr val="FFFFFF"/>
                </a:highlight>
                <a:latin typeface="Consolas"/>
                <a:ea typeface="Consolas"/>
                <a:cs typeface="Consolas"/>
                <a:sym typeface="Consolas"/>
              </a:rPr>
              <a:t> </a:t>
            </a:r>
            <a:r>
              <a:rPr lang="ru" sz="1400">
                <a:solidFill>
                  <a:srgbClr val="E36209"/>
                </a:solidFill>
                <a:highlight>
                  <a:srgbClr val="FFFFFF"/>
                </a:highlight>
                <a:latin typeface="Consolas"/>
                <a:ea typeface="Consolas"/>
                <a:cs typeface="Consolas"/>
                <a:sym typeface="Consolas"/>
              </a:rPr>
              <a:t>BasicBlock</a:t>
            </a:r>
            <a:r>
              <a:rPr lang="ru" sz="1400">
                <a:solidFill>
                  <a:srgbClr val="24292E"/>
                </a:solidFill>
                <a:highlight>
                  <a:srgbClr val="FFFFFF"/>
                </a:highlight>
                <a:latin typeface="Consolas"/>
                <a:ea typeface="Consolas"/>
                <a:cs typeface="Consolas"/>
                <a:sym typeface="Consolas"/>
              </a:rPr>
              <a:t>(nn.</a:t>
            </a:r>
            <a:r>
              <a:rPr lang="ru" sz="1400">
                <a:solidFill>
                  <a:srgbClr val="E36209"/>
                </a:solidFill>
                <a:highlight>
                  <a:srgbClr val="FFFFFF"/>
                </a:highlight>
                <a:latin typeface="Consolas"/>
                <a:ea typeface="Consolas"/>
                <a:cs typeface="Consolas"/>
                <a:sym typeface="Consolas"/>
              </a:rPr>
              <a:t>Module</a:t>
            </a:r>
            <a:r>
              <a:rPr lang="ru" sz="1400">
                <a:solidFill>
                  <a:srgbClr val="24292E"/>
                </a:solidFill>
                <a:highlight>
                  <a:srgbClr val="FFFFFF"/>
                </a:highlight>
                <a:latin typeface="Consolas"/>
                <a:ea typeface="Consolas"/>
                <a:cs typeface="Consolas"/>
                <a:sym typeface="Consolas"/>
              </a:rPr>
              <a:t>):</a:t>
            </a:r>
            <a:endParaRPr sz="1400">
              <a:solidFill>
                <a:srgbClr val="24292E"/>
              </a:solidFill>
              <a:highlight>
                <a:srgbClr val="FFFFFF"/>
              </a:highlight>
              <a:latin typeface="Consolas"/>
              <a:ea typeface="Consolas"/>
              <a:cs typeface="Consolas"/>
              <a:sym typeface="Consolas"/>
            </a:endParaRPr>
          </a:p>
          <a:p>
            <a:pPr indent="0" lvl="0" marL="0" rtl="0" algn="l">
              <a:lnSpc>
                <a:spcPct val="60000"/>
              </a:lnSpc>
              <a:spcBef>
                <a:spcPts val="1600"/>
              </a:spcBef>
              <a:spcAft>
                <a:spcPts val="0"/>
              </a:spcAft>
              <a:buNone/>
            </a:pPr>
            <a:r>
              <a:rPr lang="ru" sz="1400">
                <a:solidFill>
                  <a:srgbClr val="24292E"/>
                </a:solidFill>
                <a:highlight>
                  <a:srgbClr val="FFFFFF"/>
                </a:highlight>
                <a:latin typeface="Consolas"/>
                <a:ea typeface="Consolas"/>
                <a:cs typeface="Consolas"/>
                <a:sym typeface="Consolas"/>
              </a:rPr>
              <a:t>	</a:t>
            </a:r>
            <a:r>
              <a:rPr lang="ru" sz="1400">
                <a:solidFill>
                  <a:srgbClr val="D73A49"/>
                </a:solidFill>
                <a:highlight>
                  <a:srgbClr val="FFFFFF"/>
                </a:highlight>
                <a:latin typeface="Consolas"/>
                <a:ea typeface="Consolas"/>
                <a:cs typeface="Consolas"/>
                <a:sym typeface="Consolas"/>
              </a:rPr>
              <a:t>def</a:t>
            </a:r>
            <a:r>
              <a:rPr lang="ru" sz="1400">
                <a:solidFill>
                  <a:srgbClr val="24292E"/>
                </a:solidFill>
                <a:highlight>
                  <a:srgbClr val="FFFFFF"/>
                </a:highlight>
                <a:latin typeface="Consolas"/>
                <a:ea typeface="Consolas"/>
                <a:cs typeface="Consolas"/>
                <a:sym typeface="Consolas"/>
              </a:rPr>
              <a:t> </a:t>
            </a:r>
            <a:r>
              <a:rPr lang="ru" sz="1400">
                <a:solidFill>
                  <a:srgbClr val="6F42C1"/>
                </a:solidFill>
                <a:highlight>
                  <a:srgbClr val="FFFFFF"/>
                </a:highlight>
                <a:latin typeface="Consolas"/>
                <a:ea typeface="Consolas"/>
                <a:cs typeface="Consolas"/>
                <a:sym typeface="Consolas"/>
              </a:rPr>
              <a:t>__init__</a:t>
            </a:r>
            <a:r>
              <a:rPr lang="ru" sz="1400">
                <a:solidFill>
                  <a:srgbClr val="24292E"/>
                </a:solidFill>
                <a:highlight>
                  <a:srgbClr val="FFFFFF"/>
                </a:highlight>
                <a:latin typeface="Consolas"/>
                <a:ea typeface="Consolas"/>
                <a:cs typeface="Consolas"/>
                <a:sym typeface="Consolas"/>
              </a:rPr>
              <a:t>(in_planes, planes, stride</a:t>
            </a:r>
            <a:r>
              <a:rPr lang="ru" sz="1400">
                <a:solidFill>
                  <a:srgbClr val="005CC5"/>
                </a:solidFill>
                <a:highlight>
                  <a:srgbClr val="FFFFFF"/>
                </a:highlight>
                <a:latin typeface="Consolas"/>
                <a:ea typeface="Consolas"/>
                <a:cs typeface="Consolas"/>
                <a:sym typeface="Consolas"/>
              </a:rPr>
              <a:t>=1</a:t>
            </a:r>
            <a:r>
              <a:rPr lang="ru" sz="1400">
                <a:solidFill>
                  <a:srgbClr val="24292E"/>
                </a:solidFill>
                <a:highlight>
                  <a:srgbClr val="FFFFFF"/>
                </a:highlight>
                <a:latin typeface="Consolas"/>
                <a:ea typeface="Consolas"/>
                <a:cs typeface="Consolas"/>
                <a:sym typeface="Consolas"/>
              </a:rPr>
              <a:t>,</a:t>
            </a:r>
            <a:r>
              <a:rPr lang="ru" sz="1400">
                <a:solidFill>
                  <a:srgbClr val="005CC5"/>
                </a:solidFill>
                <a:highlight>
                  <a:srgbClr val="FFFFFF"/>
                </a:highlight>
                <a:latin typeface="Consolas"/>
                <a:ea typeface="Consolas"/>
                <a:cs typeface="Consolas"/>
                <a:sym typeface="Consolas"/>
              </a:rPr>
              <a:t> </a:t>
            </a:r>
            <a:r>
              <a:rPr lang="ru" sz="1400">
                <a:solidFill>
                  <a:srgbClr val="24292E"/>
                </a:solidFill>
                <a:highlight>
                  <a:srgbClr val="FFFFFF"/>
                </a:highlight>
                <a:latin typeface="Consolas"/>
                <a:ea typeface="Consolas"/>
                <a:cs typeface="Consolas"/>
                <a:sym typeface="Consolas"/>
              </a:rPr>
              <a:t>dilation</a:t>
            </a:r>
            <a:r>
              <a:rPr lang="ru" sz="1400">
                <a:solidFill>
                  <a:srgbClr val="005CC5"/>
                </a:solidFill>
                <a:highlight>
                  <a:srgbClr val="FFFFFF"/>
                </a:highlight>
                <a:latin typeface="Consolas"/>
                <a:ea typeface="Consolas"/>
                <a:cs typeface="Consolas"/>
                <a:sym typeface="Consolas"/>
              </a:rPr>
              <a:t>=1</a:t>
            </a:r>
            <a:r>
              <a:rPr lang="ru" sz="1400">
                <a:solidFill>
                  <a:srgbClr val="24292E"/>
                </a:solidFill>
                <a:highlight>
                  <a:srgbClr val="FFFFFF"/>
                </a:highlight>
                <a:latin typeface="Consolas"/>
                <a:ea typeface="Consolas"/>
                <a:cs typeface="Consolas"/>
                <a:sym typeface="Consolas"/>
              </a:rPr>
              <a:t>,</a:t>
            </a:r>
            <a:r>
              <a:rPr lang="ru" sz="1400">
                <a:solidFill>
                  <a:srgbClr val="005CC5"/>
                </a:solidFill>
                <a:highlight>
                  <a:srgbClr val="FFD966"/>
                </a:highlight>
                <a:latin typeface="Consolas"/>
                <a:ea typeface="Consolas"/>
                <a:cs typeface="Consolas"/>
                <a:sym typeface="Consolas"/>
              </a:rPr>
              <a:t> </a:t>
            </a:r>
            <a:r>
              <a:rPr lang="ru" sz="1400">
                <a:solidFill>
                  <a:srgbClr val="24292E"/>
                </a:solidFill>
                <a:highlight>
                  <a:srgbClr val="FFD966"/>
                </a:highlight>
                <a:latin typeface="Consolas"/>
                <a:ea typeface="Consolas"/>
                <a:cs typeface="Consolas"/>
                <a:sym typeface="Consolas"/>
              </a:rPr>
              <a:t>norm_layer</a:t>
            </a:r>
            <a:r>
              <a:rPr lang="ru" sz="1400">
                <a:solidFill>
                  <a:srgbClr val="005CC5"/>
                </a:solidFill>
                <a:highlight>
                  <a:srgbClr val="FFD966"/>
                </a:highlight>
                <a:latin typeface="Consolas"/>
                <a:ea typeface="Consolas"/>
                <a:cs typeface="Consolas"/>
                <a:sym typeface="Consolas"/>
              </a:rPr>
              <a:t>=None</a:t>
            </a:r>
            <a:r>
              <a:rPr lang="ru" sz="1400">
                <a:solidFill>
                  <a:srgbClr val="24292E"/>
                </a:solidFill>
                <a:highlight>
                  <a:srgbClr val="FFFFFF"/>
                </a:highlight>
                <a:latin typeface="Consolas"/>
                <a:ea typeface="Consolas"/>
                <a:cs typeface="Consolas"/>
                <a:sym typeface="Consolas"/>
              </a:rPr>
              <a:t>):</a:t>
            </a:r>
            <a:endParaRPr sz="1400">
              <a:solidFill>
                <a:srgbClr val="24292E"/>
              </a:solidFill>
              <a:highlight>
                <a:srgbClr val="FFFFFF"/>
              </a:highlight>
              <a:latin typeface="Consolas"/>
              <a:ea typeface="Consolas"/>
              <a:cs typeface="Consolas"/>
              <a:sym typeface="Consolas"/>
            </a:endParaRPr>
          </a:p>
          <a:p>
            <a:pPr indent="457200" lvl="0" marL="457200" rtl="0" algn="l">
              <a:lnSpc>
                <a:spcPct val="60000"/>
              </a:lnSpc>
              <a:spcBef>
                <a:spcPts val="1600"/>
              </a:spcBef>
              <a:spcAft>
                <a:spcPts val="0"/>
              </a:spcAft>
              <a:buNone/>
            </a:pPr>
            <a:r>
              <a:rPr lang="ru" sz="1400">
                <a:solidFill>
                  <a:srgbClr val="6F42C1"/>
                </a:solidFill>
                <a:highlight>
                  <a:srgbClr val="FFFFFF"/>
                </a:highlight>
                <a:latin typeface="Consolas"/>
                <a:ea typeface="Consolas"/>
                <a:cs typeface="Consolas"/>
                <a:sym typeface="Consolas"/>
              </a:rPr>
              <a:t>super</a:t>
            </a:r>
            <a:r>
              <a:rPr lang="ru" sz="1400">
                <a:solidFill>
                  <a:srgbClr val="24292E"/>
                </a:solidFill>
                <a:highlight>
                  <a:srgbClr val="FFFFFF"/>
                </a:highlight>
                <a:latin typeface="Consolas"/>
                <a:ea typeface="Consolas"/>
                <a:cs typeface="Consolas"/>
                <a:sym typeface="Consolas"/>
              </a:rPr>
              <a:t>(</a:t>
            </a:r>
            <a:r>
              <a:rPr lang="ru" sz="1400">
                <a:solidFill>
                  <a:srgbClr val="E36209"/>
                </a:solidFill>
                <a:highlight>
                  <a:srgbClr val="FFFFFF"/>
                </a:highlight>
                <a:latin typeface="Consolas"/>
                <a:ea typeface="Consolas"/>
                <a:cs typeface="Consolas"/>
                <a:sym typeface="Consolas"/>
              </a:rPr>
              <a:t>BasicBlock</a:t>
            </a:r>
            <a:r>
              <a:rPr lang="ru" sz="1400">
                <a:solidFill>
                  <a:srgbClr val="24292E"/>
                </a:solidFill>
                <a:highlight>
                  <a:srgbClr val="FFFFFF"/>
                </a:highlight>
                <a:latin typeface="Consolas"/>
                <a:ea typeface="Consolas"/>
                <a:cs typeface="Consolas"/>
                <a:sym typeface="Consolas"/>
              </a:rPr>
              <a:t>, self).</a:t>
            </a:r>
            <a:r>
              <a:rPr lang="ru" sz="1400">
                <a:solidFill>
                  <a:srgbClr val="6F42C1"/>
                </a:solidFill>
                <a:highlight>
                  <a:srgbClr val="FFFFFF"/>
                </a:highlight>
                <a:latin typeface="Consolas"/>
                <a:ea typeface="Consolas"/>
                <a:cs typeface="Consolas"/>
                <a:sym typeface="Consolas"/>
              </a:rPr>
              <a:t>__init__</a:t>
            </a:r>
            <a:r>
              <a:rPr lang="ru" sz="1400">
                <a:solidFill>
                  <a:srgbClr val="24292E"/>
                </a:solidFill>
                <a:highlight>
                  <a:srgbClr val="FFFFFF"/>
                </a:highlight>
                <a:latin typeface="Consolas"/>
                <a:ea typeface="Consolas"/>
                <a:cs typeface="Consolas"/>
                <a:sym typeface="Consolas"/>
              </a:rPr>
              <a:t>()</a:t>
            </a:r>
            <a:endParaRPr sz="1400">
              <a:solidFill>
                <a:srgbClr val="24292E"/>
              </a:solidFill>
              <a:highlight>
                <a:srgbClr val="FFFFFF"/>
              </a:highlight>
              <a:latin typeface="Consolas"/>
              <a:ea typeface="Consolas"/>
              <a:cs typeface="Consolas"/>
              <a:sym typeface="Consolas"/>
            </a:endParaRPr>
          </a:p>
          <a:p>
            <a:pPr indent="0" lvl="0" marL="914400" rtl="0" algn="l">
              <a:lnSpc>
                <a:spcPct val="142857"/>
              </a:lnSpc>
              <a:spcBef>
                <a:spcPts val="1600"/>
              </a:spcBef>
              <a:spcAft>
                <a:spcPts val="0"/>
              </a:spcAft>
              <a:buNone/>
            </a:pPr>
            <a:r>
              <a:rPr lang="ru" sz="1400">
                <a:solidFill>
                  <a:srgbClr val="D73A49"/>
                </a:solidFill>
                <a:highlight>
                  <a:srgbClr val="FFD966"/>
                </a:highlight>
                <a:latin typeface="Consolas"/>
                <a:ea typeface="Consolas"/>
                <a:cs typeface="Consolas"/>
                <a:sym typeface="Consolas"/>
              </a:rPr>
              <a:t>if</a:t>
            </a:r>
            <a:r>
              <a:rPr lang="ru" sz="1400">
                <a:solidFill>
                  <a:srgbClr val="24292E"/>
                </a:solidFill>
                <a:highlight>
                  <a:srgbClr val="FFD966"/>
                </a:highlight>
                <a:latin typeface="Consolas"/>
                <a:ea typeface="Consolas"/>
                <a:cs typeface="Consolas"/>
                <a:sym typeface="Consolas"/>
              </a:rPr>
              <a:t> norm_layer </a:t>
            </a:r>
            <a:r>
              <a:rPr lang="ru" sz="1400">
                <a:solidFill>
                  <a:srgbClr val="005CC5"/>
                </a:solidFill>
                <a:highlight>
                  <a:srgbClr val="FFD966"/>
                </a:highlight>
                <a:latin typeface="Consolas"/>
                <a:ea typeface="Consolas"/>
                <a:cs typeface="Consolas"/>
                <a:sym typeface="Consolas"/>
              </a:rPr>
              <a:t>is</a:t>
            </a:r>
            <a:r>
              <a:rPr lang="ru" sz="1400">
                <a:solidFill>
                  <a:srgbClr val="24292E"/>
                </a:solidFill>
                <a:highlight>
                  <a:srgbClr val="FFD966"/>
                </a:highlight>
                <a:latin typeface="Consolas"/>
                <a:ea typeface="Consolas"/>
                <a:cs typeface="Consolas"/>
                <a:sym typeface="Consolas"/>
              </a:rPr>
              <a:t> </a:t>
            </a:r>
            <a:r>
              <a:rPr lang="ru" sz="1400">
                <a:solidFill>
                  <a:srgbClr val="005CC5"/>
                </a:solidFill>
                <a:highlight>
                  <a:srgbClr val="FFD966"/>
                </a:highlight>
                <a:latin typeface="Consolas"/>
                <a:ea typeface="Consolas"/>
                <a:cs typeface="Consolas"/>
                <a:sym typeface="Consolas"/>
              </a:rPr>
              <a:t>None</a:t>
            </a:r>
            <a:r>
              <a:rPr lang="ru" sz="1400">
                <a:solidFill>
                  <a:srgbClr val="24292E"/>
                </a:solidFill>
                <a:highlight>
                  <a:srgbClr val="FFD966"/>
                </a:highlight>
                <a:latin typeface="Consolas"/>
                <a:ea typeface="Consolas"/>
                <a:cs typeface="Consolas"/>
                <a:sym typeface="Consolas"/>
              </a:rPr>
              <a:t>:</a:t>
            </a:r>
            <a:endParaRPr sz="1400">
              <a:solidFill>
                <a:srgbClr val="24292E"/>
              </a:solidFill>
              <a:highlight>
                <a:srgbClr val="FFD966"/>
              </a:highlight>
              <a:latin typeface="Consolas"/>
              <a:ea typeface="Consolas"/>
              <a:cs typeface="Consolas"/>
              <a:sym typeface="Consolas"/>
            </a:endParaRPr>
          </a:p>
          <a:p>
            <a:pPr indent="0" lvl="0" marL="914400" rtl="0" algn="l">
              <a:lnSpc>
                <a:spcPct val="142857"/>
              </a:lnSpc>
              <a:spcBef>
                <a:spcPts val="0"/>
              </a:spcBef>
              <a:spcAft>
                <a:spcPts val="0"/>
              </a:spcAft>
              <a:buNone/>
            </a:pPr>
            <a:r>
              <a:rPr lang="ru" sz="1400">
                <a:solidFill>
                  <a:srgbClr val="24292E"/>
                </a:solidFill>
                <a:highlight>
                  <a:srgbClr val="FFD966"/>
                </a:highlight>
                <a:latin typeface="Consolas"/>
                <a:ea typeface="Consolas"/>
                <a:cs typeface="Consolas"/>
                <a:sym typeface="Consolas"/>
              </a:rPr>
              <a:t>           norm_layer </a:t>
            </a:r>
            <a:r>
              <a:rPr lang="ru" sz="1400">
                <a:solidFill>
                  <a:srgbClr val="005CC5"/>
                </a:solidFill>
                <a:highlight>
                  <a:srgbClr val="FFD966"/>
                </a:highlight>
                <a:latin typeface="Consolas"/>
                <a:ea typeface="Consolas"/>
                <a:cs typeface="Consolas"/>
                <a:sym typeface="Consolas"/>
              </a:rPr>
              <a:t>=</a:t>
            </a:r>
            <a:r>
              <a:rPr lang="ru" sz="1400">
                <a:solidFill>
                  <a:srgbClr val="24292E"/>
                </a:solidFill>
                <a:highlight>
                  <a:srgbClr val="FFD966"/>
                </a:highlight>
                <a:latin typeface="Consolas"/>
                <a:ea typeface="Consolas"/>
                <a:cs typeface="Consolas"/>
                <a:sym typeface="Consolas"/>
              </a:rPr>
              <a:t> nn.</a:t>
            </a:r>
            <a:r>
              <a:rPr lang="ru" sz="1400">
                <a:solidFill>
                  <a:srgbClr val="E36209"/>
                </a:solidFill>
                <a:highlight>
                  <a:srgbClr val="FFD966"/>
                </a:highlight>
                <a:latin typeface="Consolas"/>
                <a:ea typeface="Consolas"/>
                <a:cs typeface="Consolas"/>
                <a:sym typeface="Consolas"/>
              </a:rPr>
              <a:t>BatchNorm2d</a:t>
            </a:r>
            <a:endParaRPr sz="1400">
              <a:solidFill>
                <a:srgbClr val="24292E"/>
              </a:solidFill>
              <a:highlight>
                <a:srgbClr val="FFD966"/>
              </a:highlight>
              <a:latin typeface="Consolas"/>
              <a:ea typeface="Consolas"/>
              <a:cs typeface="Consolas"/>
              <a:sym typeface="Consolas"/>
            </a:endParaRPr>
          </a:p>
          <a:p>
            <a:pPr indent="0" lvl="0" marL="914400" rtl="0" algn="l">
              <a:lnSpc>
                <a:spcPct val="142857"/>
              </a:lnSpc>
              <a:spcBef>
                <a:spcPts val="0"/>
              </a:spcBef>
              <a:spcAft>
                <a:spcPts val="0"/>
              </a:spcAft>
              <a:buNone/>
            </a:pPr>
            <a:r>
              <a:rPr lang="ru" sz="1400">
                <a:solidFill>
                  <a:srgbClr val="24292E"/>
                </a:solidFill>
                <a:highlight>
                  <a:srgbClr val="FFFFFF"/>
                </a:highlight>
                <a:latin typeface="Consolas"/>
                <a:ea typeface="Consolas"/>
                <a:cs typeface="Consolas"/>
                <a:sym typeface="Consolas"/>
              </a:rPr>
              <a:t>self.conv1 </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 nn.</a:t>
            </a:r>
            <a:r>
              <a:rPr lang="ru" sz="1400">
                <a:solidFill>
                  <a:srgbClr val="E36209"/>
                </a:solidFill>
                <a:highlight>
                  <a:srgbClr val="FFFFFF"/>
                </a:highlight>
                <a:latin typeface="Consolas"/>
                <a:ea typeface="Consolas"/>
                <a:cs typeface="Consolas"/>
                <a:sym typeface="Consolas"/>
              </a:rPr>
              <a:t>Conv2d</a:t>
            </a:r>
            <a:r>
              <a:rPr lang="ru" sz="1400">
                <a:solidFill>
                  <a:srgbClr val="24292E"/>
                </a:solidFill>
                <a:highlight>
                  <a:srgbClr val="FFFFFF"/>
                </a:highlight>
                <a:latin typeface="Consolas"/>
                <a:ea typeface="Consolas"/>
                <a:cs typeface="Consolas"/>
                <a:sym typeface="Consolas"/>
              </a:rPr>
              <a:t>(in_planes, planes, kernel_size</a:t>
            </a:r>
            <a:r>
              <a:rPr lang="ru" sz="1400">
                <a:solidFill>
                  <a:srgbClr val="005CC5"/>
                </a:solidFill>
                <a:highlight>
                  <a:srgbClr val="FFFFFF"/>
                </a:highlight>
                <a:latin typeface="Consolas"/>
                <a:ea typeface="Consolas"/>
                <a:cs typeface="Consolas"/>
                <a:sym typeface="Consolas"/>
              </a:rPr>
              <a:t>=3</a:t>
            </a:r>
            <a:r>
              <a:rPr lang="ru" sz="1400">
                <a:solidFill>
                  <a:srgbClr val="24292E"/>
                </a:solidFill>
                <a:highlight>
                  <a:srgbClr val="FFFFFF"/>
                </a:highlight>
                <a:latin typeface="Consolas"/>
                <a:ea typeface="Consolas"/>
                <a:cs typeface="Consolas"/>
                <a:sym typeface="Consolas"/>
              </a:rPr>
              <a:t>, stride</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stride,</a:t>
            </a:r>
            <a:endParaRPr sz="14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ru" sz="1400">
                <a:solidFill>
                  <a:srgbClr val="24292E"/>
                </a:solidFill>
                <a:highlight>
                  <a:srgbClr val="FFFFFF"/>
                </a:highlight>
                <a:latin typeface="Consolas"/>
                <a:ea typeface="Consolas"/>
                <a:cs typeface="Consolas"/>
                <a:sym typeface="Consolas"/>
              </a:rPr>
              <a:t>                    padding</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dilation, bias</a:t>
            </a:r>
            <a:r>
              <a:rPr lang="ru" sz="1400">
                <a:solidFill>
                  <a:srgbClr val="005CC5"/>
                </a:solidFill>
                <a:highlight>
                  <a:srgbClr val="FFFFFF"/>
                </a:highlight>
                <a:latin typeface="Consolas"/>
                <a:ea typeface="Consolas"/>
                <a:cs typeface="Consolas"/>
                <a:sym typeface="Consolas"/>
              </a:rPr>
              <a:t>=False</a:t>
            </a:r>
            <a:r>
              <a:rPr lang="ru" sz="1400">
                <a:solidFill>
                  <a:srgbClr val="24292E"/>
                </a:solidFill>
                <a:highlight>
                  <a:srgbClr val="FFFFFF"/>
                </a:highlight>
                <a:latin typeface="Consolas"/>
                <a:ea typeface="Consolas"/>
                <a:cs typeface="Consolas"/>
                <a:sym typeface="Consolas"/>
              </a:rPr>
              <a:t>, dilation</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dilation)</a:t>
            </a:r>
            <a:endParaRPr sz="14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ru" sz="1400">
                <a:solidFill>
                  <a:srgbClr val="24292E"/>
                </a:solidFill>
                <a:highlight>
                  <a:srgbClr val="FFFFFF"/>
                </a:highlight>
                <a:latin typeface="Consolas"/>
                <a:ea typeface="Consolas"/>
                <a:cs typeface="Consolas"/>
                <a:sym typeface="Consolas"/>
              </a:rPr>
              <a:t>		</a:t>
            </a:r>
            <a:r>
              <a:rPr lang="ru" sz="1400">
                <a:solidFill>
                  <a:srgbClr val="24292E"/>
                </a:solidFill>
                <a:highlight>
                  <a:srgbClr val="FFD966"/>
                </a:highlight>
                <a:latin typeface="Consolas"/>
                <a:ea typeface="Consolas"/>
                <a:cs typeface="Consolas"/>
                <a:sym typeface="Consolas"/>
              </a:rPr>
              <a:t>self.bn1 </a:t>
            </a:r>
            <a:r>
              <a:rPr lang="ru" sz="1400">
                <a:solidFill>
                  <a:srgbClr val="005CC5"/>
                </a:solidFill>
                <a:highlight>
                  <a:srgbClr val="FFD966"/>
                </a:highlight>
                <a:latin typeface="Consolas"/>
                <a:ea typeface="Consolas"/>
                <a:cs typeface="Consolas"/>
                <a:sym typeface="Consolas"/>
              </a:rPr>
              <a:t>=</a:t>
            </a:r>
            <a:r>
              <a:rPr lang="ru" sz="1400">
                <a:solidFill>
                  <a:srgbClr val="24292E"/>
                </a:solidFill>
                <a:highlight>
                  <a:srgbClr val="FFD966"/>
                </a:highlight>
                <a:latin typeface="Consolas"/>
                <a:ea typeface="Consolas"/>
                <a:cs typeface="Consolas"/>
                <a:sym typeface="Consolas"/>
              </a:rPr>
              <a:t> </a:t>
            </a:r>
            <a:r>
              <a:rPr lang="ru" sz="1400">
                <a:solidFill>
                  <a:srgbClr val="6F42C1"/>
                </a:solidFill>
                <a:highlight>
                  <a:srgbClr val="FFD966"/>
                </a:highlight>
                <a:latin typeface="Consolas"/>
                <a:ea typeface="Consolas"/>
                <a:cs typeface="Consolas"/>
                <a:sym typeface="Consolas"/>
              </a:rPr>
              <a:t>norm_layer</a:t>
            </a:r>
            <a:r>
              <a:rPr lang="ru" sz="1400">
                <a:solidFill>
                  <a:srgbClr val="24292E"/>
                </a:solidFill>
                <a:highlight>
                  <a:srgbClr val="FFD966"/>
                </a:highlight>
                <a:latin typeface="Consolas"/>
                <a:ea typeface="Consolas"/>
                <a:cs typeface="Consolas"/>
                <a:sym typeface="Consolas"/>
              </a:rPr>
              <a:t>(planes)</a:t>
            </a:r>
            <a:endParaRPr sz="1400">
              <a:solidFill>
                <a:srgbClr val="24292E"/>
              </a:solidFill>
              <a:highlight>
                <a:srgbClr val="FFD966"/>
              </a:highlight>
              <a:latin typeface="Consolas"/>
              <a:ea typeface="Consolas"/>
              <a:cs typeface="Consolas"/>
              <a:sym typeface="Consolas"/>
            </a:endParaRPr>
          </a:p>
          <a:p>
            <a:pPr indent="0" lvl="0" marL="914400" rtl="0" algn="l">
              <a:lnSpc>
                <a:spcPct val="142857"/>
              </a:lnSpc>
              <a:spcBef>
                <a:spcPts val="0"/>
              </a:spcBef>
              <a:spcAft>
                <a:spcPts val="0"/>
              </a:spcAft>
              <a:buNone/>
            </a:pPr>
            <a:r>
              <a:rPr lang="ru" sz="1400">
                <a:solidFill>
                  <a:srgbClr val="24292E"/>
                </a:solidFill>
                <a:highlight>
                  <a:srgbClr val="FFFFFF"/>
                </a:highlight>
                <a:latin typeface="Consolas"/>
                <a:ea typeface="Consolas"/>
                <a:cs typeface="Consolas"/>
                <a:sym typeface="Consolas"/>
              </a:rPr>
              <a:t>self.conv2 </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 nn.</a:t>
            </a:r>
            <a:r>
              <a:rPr lang="ru" sz="1400">
                <a:solidFill>
                  <a:srgbClr val="E36209"/>
                </a:solidFill>
                <a:highlight>
                  <a:srgbClr val="FFFFFF"/>
                </a:highlight>
                <a:latin typeface="Consolas"/>
                <a:ea typeface="Consolas"/>
                <a:cs typeface="Consolas"/>
                <a:sym typeface="Consolas"/>
              </a:rPr>
              <a:t>Conv2d</a:t>
            </a:r>
            <a:r>
              <a:rPr lang="ru" sz="1400">
                <a:solidFill>
                  <a:srgbClr val="24292E"/>
                </a:solidFill>
                <a:highlight>
                  <a:srgbClr val="FFFFFF"/>
                </a:highlight>
                <a:latin typeface="Consolas"/>
                <a:ea typeface="Consolas"/>
                <a:cs typeface="Consolas"/>
                <a:sym typeface="Consolas"/>
              </a:rPr>
              <a:t>(planes, planes, kernel_size</a:t>
            </a:r>
            <a:r>
              <a:rPr lang="ru" sz="1400">
                <a:solidFill>
                  <a:srgbClr val="005CC5"/>
                </a:solidFill>
                <a:highlight>
                  <a:srgbClr val="FFFFFF"/>
                </a:highlight>
                <a:latin typeface="Consolas"/>
                <a:ea typeface="Consolas"/>
                <a:cs typeface="Consolas"/>
                <a:sym typeface="Consolas"/>
              </a:rPr>
              <a:t>=3</a:t>
            </a:r>
            <a:r>
              <a:rPr lang="ru" sz="1400">
                <a:solidFill>
                  <a:srgbClr val="24292E"/>
                </a:solidFill>
                <a:highlight>
                  <a:srgbClr val="FFFFFF"/>
                </a:highlight>
                <a:latin typeface="Consolas"/>
                <a:ea typeface="Consolas"/>
                <a:cs typeface="Consolas"/>
                <a:sym typeface="Consolas"/>
              </a:rPr>
              <a:t>, stride</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stride,</a:t>
            </a:r>
            <a:endParaRPr sz="14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ru" sz="1400">
                <a:solidFill>
                  <a:srgbClr val="24292E"/>
                </a:solidFill>
                <a:highlight>
                  <a:srgbClr val="FFFFFF"/>
                </a:highlight>
                <a:latin typeface="Consolas"/>
                <a:ea typeface="Consolas"/>
                <a:cs typeface="Consolas"/>
                <a:sym typeface="Consolas"/>
              </a:rPr>
              <a:t>                    padding</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dilation, bias</a:t>
            </a:r>
            <a:r>
              <a:rPr lang="ru" sz="1400">
                <a:solidFill>
                  <a:srgbClr val="005CC5"/>
                </a:solidFill>
                <a:highlight>
                  <a:srgbClr val="FFFFFF"/>
                </a:highlight>
                <a:latin typeface="Consolas"/>
                <a:ea typeface="Consolas"/>
                <a:cs typeface="Consolas"/>
                <a:sym typeface="Consolas"/>
              </a:rPr>
              <a:t>=False</a:t>
            </a:r>
            <a:r>
              <a:rPr lang="ru" sz="1400">
                <a:solidFill>
                  <a:srgbClr val="24292E"/>
                </a:solidFill>
                <a:highlight>
                  <a:srgbClr val="FFFFFF"/>
                </a:highlight>
                <a:latin typeface="Consolas"/>
                <a:ea typeface="Consolas"/>
                <a:cs typeface="Consolas"/>
                <a:sym typeface="Consolas"/>
              </a:rPr>
              <a:t>, dilation</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dilation)</a:t>
            </a:r>
            <a:endParaRPr sz="1400">
              <a:solidFill>
                <a:srgbClr val="24292E"/>
              </a:solidFill>
              <a:highlight>
                <a:srgbClr val="FFFFFF"/>
              </a:highlight>
              <a:latin typeface="Consolas"/>
              <a:ea typeface="Consolas"/>
              <a:cs typeface="Consolas"/>
              <a:sym typeface="Consolas"/>
            </a:endParaRPr>
          </a:p>
          <a:p>
            <a:pPr indent="457200" lvl="0" marL="457200" rtl="0" algn="l">
              <a:lnSpc>
                <a:spcPct val="142857"/>
              </a:lnSpc>
              <a:spcBef>
                <a:spcPts val="0"/>
              </a:spcBef>
              <a:spcAft>
                <a:spcPts val="0"/>
              </a:spcAft>
              <a:buNone/>
            </a:pPr>
            <a:r>
              <a:rPr lang="ru" sz="1400">
                <a:solidFill>
                  <a:srgbClr val="24292E"/>
                </a:solidFill>
                <a:highlight>
                  <a:srgbClr val="FFD966"/>
                </a:highlight>
                <a:latin typeface="Consolas"/>
                <a:ea typeface="Consolas"/>
                <a:cs typeface="Consolas"/>
                <a:sym typeface="Consolas"/>
              </a:rPr>
              <a:t>self.bn2 </a:t>
            </a:r>
            <a:r>
              <a:rPr lang="ru" sz="1400">
                <a:solidFill>
                  <a:srgbClr val="005CC5"/>
                </a:solidFill>
                <a:highlight>
                  <a:srgbClr val="FFD966"/>
                </a:highlight>
                <a:latin typeface="Consolas"/>
                <a:ea typeface="Consolas"/>
                <a:cs typeface="Consolas"/>
                <a:sym typeface="Consolas"/>
              </a:rPr>
              <a:t>=</a:t>
            </a:r>
            <a:r>
              <a:rPr lang="ru" sz="1400">
                <a:solidFill>
                  <a:srgbClr val="24292E"/>
                </a:solidFill>
                <a:highlight>
                  <a:srgbClr val="FFD966"/>
                </a:highlight>
                <a:latin typeface="Consolas"/>
                <a:ea typeface="Consolas"/>
                <a:cs typeface="Consolas"/>
                <a:sym typeface="Consolas"/>
              </a:rPr>
              <a:t> </a:t>
            </a:r>
            <a:r>
              <a:rPr lang="ru" sz="1400">
                <a:solidFill>
                  <a:srgbClr val="6F42C1"/>
                </a:solidFill>
                <a:highlight>
                  <a:srgbClr val="FFD966"/>
                </a:highlight>
                <a:latin typeface="Consolas"/>
                <a:ea typeface="Consolas"/>
                <a:cs typeface="Consolas"/>
                <a:sym typeface="Consolas"/>
              </a:rPr>
              <a:t>norm_layer</a:t>
            </a:r>
            <a:r>
              <a:rPr lang="ru" sz="1400">
                <a:solidFill>
                  <a:srgbClr val="24292E"/>
                </a:solidFill>
                <a:highlight>
                  <a:srgbClr val="FFD966"/>
                </a:highlight>
                <a:latin typeface="Consolas"/>
                <a:ea typeface="Consolas"/>
                <a:cs typeface="Consolas"/>
                <a:sym typeface="Consolas"/>
              </a:rPr>
              <a:t>(planes)</a:t>
            </a:r>
            <a:r>
              <a:rPr lang="ru" sz="1400">
                <a:solidFill>
                  <a:srgbClr val="24292E"/>
                </a:solidFill>
                <a:highlight>
                  <a:srgbClr val="FFFFFF"/>
                </a:highlight>
                <a:latin typeface="Consolas"/>
                <a:ea typeface="Consolas"/>
                <a:cs typeface="Consolas"/>
                <a:sym typeface="Consolas"/>
              </a:rPr>
              <a:t>		</a:t>
            </a:r>
            <a:endParaRPr sz="14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ru" sz="1400">
                <a:solidFill>
                  <a:srgbClr val="24292E"/>
                </a:solidFill>
                <a:highlight>
                  <a:srgbClr val="FFFFFF"/>
                </a:highlight>
                <a:latin typeface="Consolas"/>
                <a:ea typeface="Consolas"/>
                <a:cs typeface="Consolas"/>
                <a:sym typeface="Consolas"/>
              </a:rPr>
              <a:t>		</a:t>
            </a:r>
            <a:r>
              <a:rPr lang="ru" sz="1400">
                <a:solidFill>
                  <a:srgbClr val="24292E"/>
                </a:solidFill>
                <a:highlight>
                  <a:srgbClr val="FFFFFF"/>
                </a:highlight>
                <a:latin typeface="Consolas"/>
                <a:ea typeface="Consolas"/>
                <a:cs typeface="Consolas"/>
                <a:sym typeface="Consolas"/>
              </a:rPr>
              <a:t>self.relu </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 nn.</a:t>
            </a:r>
            <a:r>
              <a:rPr lang="ru" sz="1400">
                <a:solidFill>
                  <a:srgbClr val="E36209"/>
                </a:solidFill>
                <a:highlight>
                  <a:srgbClr val="FFFFFF"/>
                </a:highlight>
                <a:latin typeface="Consolas"/>
                <a:ea typeface="Consolas"/>
                <a:cs typeface="Consolas"/>
                <a:sym typeface="Consolas"/>
              </a:rPr>
              <a:t>ReLU</a:t>
            </a:r>
            <a:r>
              <a:rPr lang="ru" sz="1400">
                <a:solidFill>
                  <a:srgbClr val="24292E"/>
                </a:solidFill>
                <a:highlight>
                  <a:srgbClr val="FFFFFF"/>
                </a:highlight>
                <a:latin typeface="Consolas"/>
                <a:ea typeface="Consolas"/>
                <a:cs typeface="Consolas"/>
                <a:sym typeface="Consolas"/>
              </a:rPr>
              <a:t>(inplace</a:t>
            </a:r>
            <a:r>
              <a:rPr lang="ru" sz="1400">
                <a:solidFill>
                  <a:srgbClr val="005CC5"/>
                </a:solidFill>
                <a:highlight>
                  <a:srgbClr val="FFFFFF"/>
                </a:highlight>
                <a:latin typeface="Consolas"/>
                <a:ea typeface="Consolas"/>
                <a:cs typeface="Consolas"/>
                <a:sym typeface="Consolas"/>
              </a:rPr>
              <a:t>=True</a:t>
            </a:r>
            <a:r>
              <a:rPr lang="ru" sz="1400">
                <a:solidFill>
                  <a:srgbClr val="24292E"/>
                </a:solidFill>
                <a:highlight>
                  <a:srgbClr val="FFFFFF"/>
                </a:highlight>
                <a:latin typeface="Consolas"/>
                <a:ea typeface="Consolas"/>
                <a:cs typeface="Consolas"/>
                <a:sym typeface="Consolas"/>
              </a:rPr>
              <a:t>)</a:t>
            </a:r>
            <a:endParaRPr sz="14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1400">
              <a:solidFill>
                <a:srgbClr val="24292E"/>
              </a:solidFill>
              <a:highlight>
                <a:srgbClr val="FFFFFF"/>
              </a:highlight>
              <a:latin typeface="Consolas"/>
              <a:ea typeface="Consolas"/>
              <a:cs typeface="Consolas"/>
              <a:sym typeface="Consolas"/>
            </a:endParaRPr>
          </a:p>
          <a:p>
            <a:pPr indent="457200" lvl="0" marL="457200" rtl="0" algn="l">
              <a:lnSpc>
                <a:spcPct val="60000"/>
              </a:lnSpc>
              <a:spcBef>
                <a:spcPts val="0"/>
              </a:spcBef>
              <a:spcAft>
                <a:spcPts val="0"/>
              </a:spcAft>
              <a:buNone/>
            </a:pPr>
            <a:r>
              <a:t/>
            </a:r>
            <a:endParaRPr sz="1400">
              <a:solidFill>
                <a:srgbClr val="24292E"/>
              </a:solidFill>
              <a:highlight>
                <a:srgbClr val="FFFFFF"/>
              </a:highlight>
              <a:latin typeface="Consolas"/>
              <a:ea typeface="Consolas"/>
              <a:cs typeface="Consolas"/>
              <a:sym typeface="Consolas"/>
            </a:endParaRPr>
          </a:p>
          <a:p>
            <a:pPr indent="0" lvl="0" marL="0" rtl="0" algn="l">
              <a:lnSpc>
                <a:spcPct val="60000"/>
              </a:lnSpc>
              <a:spcBef>
                <a:spcPts val="1600"/>
              </a:spcBef>
              <a:spcAft>
                <a:spcPts val="0"/>
              </a:spcAft>
              <a:buNone/>
            </a:pPr>
            <a:r>
              <a:t/>
            </a:r>
            <a:endParaRPr sz="1400">
              <a:solidFill>
                <a:srgbClr val="24292E"/>
              </a:solidFill>
              <a:highlight>
                <a:srgbClr val="FFFFFF"/>
              </a:highlight>
              <a:latin typeface="Consolas"/>
              <a:ea typeface="Consolas"/>
              <a:cs typeface="Consolas"/>
              <a:sym typeface="Consolas"/>
            </a:endParaRPr>
          </a:p>
          <a:p>
            <a:pPr indent="0" lvl="0" marL="0" rtl="0" algn="l">
              <a:spcBef>
                <a:spcPts val="1600"/>
              </a:spcBef>
              <a:spcAft>
                <a:spcPts val="1600"/>
              </a:spcAft>
              <a:buNone/>
            </a:pPr>
            <a:r>
              <a:t/>
            </a:r>
            <a:endParaRPr sz="1200">
              <a:solidFill>
                <a:srgbClr val="24292E"/>
              </a:solidFill>
              <a:highlight>
                <a:srgbClr val="FFFFFF"/>
              </a:highlight>
              <a:latin typeface="Consolas"/>
              <a:ea typeface="Consolas"/>
              <a:cs typeface="Consolas"/>
              <a:sym typeface="Consolas"/>
            </a:endParaRPr>
          </a:p>
        </p:txBody>
      </p:sp>
      <p:sp>
        <p:nvSpPr>
          <p:cNvPr id="343" name="Google Shape;343;p40"/>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Слои остатков: код</a:t>
            </a:r>
            <a:endParaRPr b="1" sz="2800">
              <a:solidFill>
                <a:srgbClr val="006EE8"/>
              </a:solidFill>
              <a:latin typeface="Montserrat"/>
              <a:ea typeface="Montserrat"/>
              <a:cs typeface="Montserrat"/>
              <a:sym typeface="Montserrat"/>
            </a:endParaRPr>
          </a:p>
        </p:txBody>
      </p:sp>
      <p:cxnSp>
        <p:nvCxnSpPr>
          <p:cNvPr id="344" name="Google Shape;344;p40"/>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345" name="Google Shape;345;p40"/>
          <p:cNvPicPr preferRelativeResize="0"/>
          <p:nvPr/>
        </p:nvPicPr>
        <p:blipFill>
          <a:blip r:embed="rId3">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1"/>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lnSpc>
                <a:spcPct val="60000"/>
              </a:lnSpc>
              <a:spcBef>
                <a:spcPts val="0"/>
              </a:spcBef>
              <a:spcAft>
                <a:spcPts val="0"/>
              </a:spcAft>
              <a:buNone/>
            </a:pPr>
            <a:r>
              <a:rPr lang="ru" sz="1400">
                <a:solidFill>
                  <a:srgbClr val="D73A49"/>
                </a:solidFill>
                <a:highlight>
                  <a:srgbClr val="FFFFFF"/>
                </a:highlight>
                <a:latin typeface="Consolas"/>
                <a:ea typeface="Consolas"/>
                <a:cs typeface="Consolas"/>
                <a:sym typeface="Consolas"/>
              </a:rPr>
              <a:t>class</a:t>
            </a:r>
            <a:r>
              <a:rPr lang="ru" sz="1400">
                <a:solidFill>
                  <a:srgbClr val="24292E"/>
                </a:solidFill>
                <a:highlight>
                  <a:srgbClr val="FFFFFF"/>
                </a:highlight>
                <a:latin typeface="Consolas"/>
                <a:ea typeface="Consolas"/>
                <a:cs typeface="Consolas"/>
                <a:sym typeface="Consolas"/>
              </a:rPr>
              <a:t> </a:t>
            </a:r>
            <a:r>
              <a:rPr lang="ru" sz="1400">
                <a:solidFill>
                  <a:srgbClr val="E36209"/>
                </a:solidFill>
                <a:highlight>
                  <a:srgbClr val="FFFFFF"/>
                </a:highlight>
                <a:latin typeface="Consolas"/>
                <a:ea typeface="Consolas"/>
                <a:cs typeface="Consolas"/>
                <a:sym typeface="Consolas"/>
              </a:rPr>
              <a:t>BasicBlock</a:t>
            </a:r>
            <a:r>
              <a:rPr lang="ru" sz="1400">
                <a:solidFill>
                  <a:srgbClr val="24292E"/>
                </a:solidFill>
                <a:highlight>
                  <a:srgbClr val="FFFFFF"/>
                </a:highlight>
                <a:latin typeface="Consolas"/>
                <a:ea typeface="Consolas"/>
                <a:cs typeface="Consolas"/>
                <a:sym typeface="Consolas"/>
              </a:rPr>
              <a:t>(</a:t>
            </a:r>
            <a:r>
              <a:rPr lang="ru" sz="1400">
                <a:solidFill>
                  <a:srgbClr val="24292E"/>
                </a:solidFill>
                <a:highlight>
                  <a:schemeClr val="lt1"/>
                </a:highlight>
                <a:latin typeface="Consolas"/>
                <a:ea typeface="Consolas"/>
                <a:cs typeface="Consolas"/>
                <a:sym typeface="Consolas"/>
              </a:rPr>
              <a:t>nn.</a:t>
            </a:r>
            <a:r>
              <a:rPr lang="ru" sz="1400">
                <a:solidFill>
                  <a:srgbClr val="E36209"/>
                </a:solidFill>
                <a:highlight>
                  <a:schemeClr val="lt1"/>
                </a:highlight>
                <a:latin typeface="Consolas"/>
                <a:ea typeface="Consolas"/>
                <a:cs typeface="Consolas"/>
                <a:sym typeface="Consolas"/>
              </a:rPr>
              <a:t>Module</a:t>
            </a:r>
            <a:r>
              <a:rPr lang="ru" sz="1400">
                <a:solidFill>
                  <a:srgbClr val="24292E"/>
                </a:solidFill>
                <a:highlight>
                  <a:srgbClr val="FFFFFF"/>
                </a:highlight>
                <a:latin typeface="Consolas"/>
                <a:ea typeface="Consolas"/>
                <a:cs typeface="Consolas"/>
                <a:sym typeface="Consolas"/>
              </a:rPr>
              <a:t>):</a:t>
            </a:r>
            <a:endParaRPr sz="1400">
              <a:solidFill>
                <a:srgbClr val="24292E"/>
              </a:solidFill>
              <a:highlight>
                <a:schemeClr val="lt1"/>
              </a:highlight>
              <a:latin typeface="Consolas"/>
              <a:ea typeface="Consolas"/>
              <a:cs typeface="Consolas"/>
              <a:sym typeface="Consolas"/>
            </a:endParaRPr>
          </a:p>
          <a:p>
            <a:pPr indent="457200" lvl="0" marL="457200" rtl="0" algn="l">
              <a:lnSpc>
                <a:spcPct val="60000"/>
              </a:lnSpc>
              <a:spcBef>
                <a:spcPts val="1600"/>
              </a:spcBef>
              <a:spcAft>
                <a:spcPts val="0"/>
              </a:spcAft>
              <a:buNone/>
            </a:pPr>
            <a:r>
              <a:rPr lang="ru" sz="1400">
                <a:solidFill>
                  <a:srgbClr val="24292E"/>
                </a:solidFill>
                <a:highlight>
                  <a:srgbClr val="FFFFFF"/>
                </a:highlight>
                <a:latin typeface="Consolas"/>
                <a:ea typeface="Consolas"/>
                <a:cs typeface="Consolas"/>
                <a:sym typeface="Consolas"/>
              </a:rPr>
              <a:t>...</a:t>
            </a:r>
            <a:endParaRPr sz="1400">
              <a:solidFill>
                <a:srgbClr val="24292E"/>
              </a:solidFill>
              <a:highlight>
                <a:srgbClr val="FFFFFF"/>
              </a:highlight>
              <a:latin typeface="Consolas"/>
              <a:ea typeface="Consolas"/>
              <a:cs typeface="Consolas"/>
              <a:sym typeface="Consolas"/>
            </a:endParaRPr>
          </a:p>
          <a:p>
            <a:pPr indent="0" lvl="0" marL="457200" rtl="0" algn="l">
              <a:lnSpc>
                <a:spcPct val="60000"/>
              </a:lnSpc>
              <a:spcBef>
                <a:spcPts val="1600"/>
              </a:spcBef>
              <a:spcAft>
                <a:spcPts val="0"/>
              </a:spcAft>
              <a:buNone/>
            </a:pPr>
            <a:r>
              <a:rPr lang="ru" sz="1400">
                <a:solidFill>
                  <a:srgbClr val="D73A49"/>
                </a:solidFill>
                <a:highlight>
                  <a:schemeClr val="lt1"/>
                </a:highlight>
                <a:latin typeface="Consolas"/>
                <a:ea typeface="Consolas"/>
                <a:cs typeface="Consolas"/>
                <a:sym typeface="Consolas"/>
              </a:rPr>
              <a:t>def</a:t>
            </a:r>
            <a:r>
              <a:rPr lang="ru" sz="1400">
                <a:solidFill>
                  <a:srgbClr val="24292E"/>
                </a:solidFill>
                <a:highlight>
                  <a:schemeClr val="lt1"/>
                </a:highlight>
                <a:latin typeface="Consolas"/>
                <a:ea typeface="Consolas"/>
                <a:cs typeface="Consolas"/>
                <a:sym typeface="Consolas"/>
              </a:rPr>
              <a:t> </a:t>
            </a:r>
            <a:r>
              <a:rPr lang="ru" sz="1400">
                <a:solidFill>
                  <a:srgbClr val="6F42C1"/>
                </a:solidFill>
                <a:highlight>
                  <a:schemeClr val="lt1"/>
                </a:highlight>
                <a:latin typeface="Consolas"/>
                <a:ea typeface="Consolas"/>
                <a:cs typeface="Consolas"/>
                <a:sym typeface="Consolas"/>
              </a:rPr>
              <a:t>forward</a:t>
            </a:r>
            <a:r>
              <a:rPr lang="ru" sz="1400">
                <a:solidFill>
                  <a:srgbClr val="24292E"/>
                </a:solidFill>
                <a:highlight>
                  <a:schemeClr val="lt1"/>
                </a:highlight>
                <a:latin typeface="Consolas"/>
                <a:ea typeface="Consolas"/>
                <a:cs typeface="Consolas"/>
                <a:sym typeface="Consolas"/>
              </a:rPr>
              <a:t>(self, x):</a:t>
            </a:r>
            <a:endParaRPr sz="1400">
              <a:solidFill>
                <a:srgbClr val="24292E"/>
              </a:solidFill>
              <a:highlight>
                <a:schemeClr val="lt1"/>
              </a:highlight>
              <a:latin typeface="Consolas"/>
              <a:ea typeface="Consolas"/>
              <a:cs typeface="Consolas"/>
              <a:sym typeface="Consolas"/>
            </a:endParaRPr>
          </a:p>
          <a:p>
            <a:pPr indent="0" lvl="0" marL="457200" rtl="0" algn="l">
              <a:lnSpc>
                <a:spcPct val="100000"/>
              </a:lnSpc>
              <a:spcBef>
                <a:spcPts val="1600"/>
              </a:spcBef>
              <a:spcAft>
                <a:spcPts val="0"/>
              </a:spcAft>
              <a:buNone/>
            </a:pPr>
            <a:r>
              <a:rPr lang="ru" sz="1400">
                <a:solidFill>
                  <a:srgbClr val="24292E"/>
                </a:solidFill>
                <a:highlight>
                  <a:schemeClr val="lt1"/>
                </a:highlight>
                <a:latin typeface="Consolas"/>
                <a:ea typeface="Consolas"/>
                <a:cs typeface="Consolas"/>
                <a:sym typeface="Consolas"/>
              </a:rPr>
              <a:t>	</a:t>
            </a:r>
            <a:r>
              <a:rPr lang="ru" sz="1400">
                <a:solidFill>
                  <a:srgbClr val="24292E"/>
                </a:solidFill>
                <a:highlight>
                  <a:srgbClr val="FFD966"/>
                </a:highlight>
                <a:latin typeface="Consolas"/>
                <a:ea typeface="Consolas"/>
                <a:cs typeface="Consolas"/>
                <a:sym typeface="Consolas"/>
              </a:rPr>
              <a:t>out </a:t>
            </a:r>
            <a:r>
              <a:rPr lang="ru" sz="1400">
                <a:solidFill>
                  <a:srgbClr val="005CC5"/>
                </a:solidFill>
                <a:highlight>
                  <a:srgbClr val="FFD966"/>
                </a:highlight>
                <a:latin typeface="Consolas"/>
                <a:ea typeface="Consolas"/>
                <a:cs typeface="Consolas"/>
                <a:sym typeface="Consolas"/>
              </a:rPr>
              <a:t>=</a:t>
            </a:r>
            <a:r>
              <a:rPr lang="ru" sz="1400">
                <a:solidFill>
                  <a:srgbClr val="24292E"/>
                </a:solidFill>
                <a:highlight>
                  <a:srgbClr val="FFD966"/>
                </a:highlight>
                <a:latin typeface="Consolas"/>
                <a:ea typeface="Consolas"/>
                <a:cs typeface="Consolas"/>
                <a:sym typeface="Consolas"/>
              </a:rPr>
              <a:t> self.</a:t>
            </a:r>
            <a:r>
              <a:rPr lang="ru" sz="1400">
                <a:solidFill>
                  <a:srgbClr val="6F42C1"/>
                </a:solidFill>
                <a:highlight>
                  <a:srgbClr val="FFD966"/>
                </a:highlight>
                <a:latin typeface="Consolas"/>
                <a:ea typeface="Consolas"/>
                <a:cs typeface="Consolas"/>
                <a:sym typeface="Consolas"/>
              </a:rPr>
              <a:t>conv1</a:t>
            </a:r>
            <a:r>
              <a:rPr lang="ru" sz="1400">
                <a:solidFill>
                  <a:srgbClr val="24292E"/>
                </a:solidFill>
                <a:highlight>
                  <a:srgbClr val="FFD966"/>
                </a:highlight>
                <a:latin typeface="Consolas"/>
                <a:ea typeface="Consolas"/>
                <a:cs typeface="Consolas"/>
                <a:sym typeface="Consolas"/>
              </a:rPr>
              <a:t>(x)</a:t>
            </a:r>
            <a:endParaRPr sz="1400">
              <a:solidFill>
                <a:srgbClr val="24292E"/>
              </a:solidFill>
              <a:highlight>
                <a:srgbClr val="FFD966"/>
              </a:highlight>
              <a:latin typeface="Consolas"/>
              <a:ea typeface="Consolas"/>
              <a:cs typeface="Consolas"/>
              <a:sym typeface="Consolas"/>
            </a:endParaRPr>
          </a:p>
          <a:p>
            <a:pPr indent="0" lvl="0" marL="0" rtl="0" algn="l">
              <a:lnSpc>
                <a:spcPct val="100000"/>
              </a:lnSpc>
              <a:spcBef>
                <a:spcPts val="0"/>
              </a:spcBef>
              <a:spcAft>
                <a:spcPts val="0"/>
              </a:spcAft>
              <a:buNone/>
            </a:pPr>
            <a:r>
              <a:rPr lang="ru" sz="1400">
                <a:solidFill>
                  <a:srgbClr val="24292E"/>
                </a:solidFill>
                <a:highlight>
                  <a:srgbClr val="FFD966"/>
                </a:highlight>
                <a:latin typeface="Consolas"/>
                <a:ea typeface="Consolas"/>
                <a:cs typeface="Consolas"/>
                <a:sym typeface="Consolas"/>
              </a:rPr>
              <a:t>       	out </a:t>
            </a:r>
            <a:r>
              <a:rPr lang="ru" sz="1400">
                <a:solidFill>
                  <a:srgbClr val="005CC5"/>
                </a:solidFill>
                <a:highlight>
                  <a:srgbClr val="FFD966"/>
                </a:highlight>
                <a:latin typeface="Consolas"/>
                <a:ea typeface="Consolas"/>
                <a:cs typeface="Consolas"/>
                <a:sym typeface="Consolas"/>
              </a:rPr>
              <a:t>=</a:t>
            </a:r>
            <a:r>
              <a:rPr lang="ru" sz="1400">
                <a:solidFill>
                  <a:srgbClr val="24292E"/>
                </a:solidFill>
                <a:highlight>
                  <a:srgbClr val="FFD966"/>
                </a:highlight>
                <a:latin typeface="Consolas"/>
                <a:ea typeface="Consolas"/>
                <a:cs typeface="Consolas"/>
                <a:sym typeface="Consolas"/>
              </a:rPr>
              <a:t> self.</a:t>
            </a:r>
            <a:r>
              <a:rPr lang="ru" sz="1400">
                <a:solidFill>
                  <a:srgbClr val="6F42C1"/>
                </a:solidFill>
                <a:highlight>
                  <a:srgbClr val="FFD966"/>
                </a:highlight>
                <a:latin typeface="Consolas"/>
                <a:ea typeface="Consolas"/>
                <a:cs typeface="Consolas"/>
                <a:sym typeface="Consolas"/>
              </a:rPr>
              <a:t>bn1</a:t>
            </a:r>
            <a:r>
              <a:rPr lang="ru" sz="1400">
                <a:solidFill>
                  <a:srgbClr val="24292E"/>
                </a:solidFill>
                <a:highlight>
                  <a:srgbClr val="FFD966"/>
                </a:highlight>
                <a:latin typeface="Consolas"/>
                <a:ea typeface="Consolas"/>
                <a:cs typeface="Consolas"/>
                <a:sym typeface="Consolas"/>
              </a:rPr>
              <a:t>(out)</a:t>
            </a:r>
            <a:endParaRPr sz="1400">
              <a:solidFill>
                <a:srgbClr val="24292E"/>
              </a:solidFill>
              <a:highlight>
                <a:srgbClr val="FFD966"/>
              </a:highlight>
              <a:latin typeface="Consolas"/>
              <a:ea typeface="Consolas"/>
              <a:cs typeface="Consolas"/>
              <a:sym typeface="Consolas"/>
            </a:endParaRPr>
          </a:p>
          <a:p>
            <a:pPr indent="0" lvl="0" marL="0" rtl="0" algn="l">
              <a:lnSpc>
                <a:spcPct val="100000"/>
              </a:lnSpc>
              <a:spcBef>
                <a:spcPts val="0"/>
              </a:spcBef>
              <a:spcAft>
                <a:spcPts val="0"/>
              </a:spcAft>
              <a:buNone/>
            </a:pPr>
            <a:r>
              <a:rPr lang="ru" sz="1400">
                <a:solidFill>
                  <a:srgbClr val="24292E"/>
                </a:solidFill>
                <a:highlight>
                  <a:srgbClr val="FFD966"/>
                </a:highlight>
                <a:latin typeface="Consolas"/>
                <a:ea typeface="Consolas"/>
                <a:cs typeface="Consolas"/>
                <a:sym typeface="Consolas"/>
              </a:rPr>
              <a:t>       	out </a:t>
            </a:r>
            <a:r>
              <a:rPr lang="ru" sz="1400">
                <a:solidFill>
                  <a:srgbClr val="005CC5"/>
                </a:solidFill>
                <a:highlight>
                  <a:srgbClr val="FFD966"/>
                </a:highlight>
                <a:latin typeface="Consolas"/>
                <a:ea typeface="Consolas"/>
                <a:cs typeface="Consolas"/>
                <a:sym typeface="Consolas"/>
              </a:rPr>
              <a:t>=</a:t>
            </a:r>
            <a:r>
              <a:rPr lang="ru" sz="1400">
                <a:solidFill>
                  <a:srgbClr val="24292E"/>
                </a:solidFill>
                <a:highlight>
                  <a:srgbClr val="FFD966"/>
                </a:highlight>
                <a:latin typeface="Consolas"/>
                <a:ea typeface="Consolas"/>
                <a:cs typeface="Consolas"/>
                <a:sym typeface="Consolas"/>
              </a:rPr>
              <a:t> self.</a:t>
            </a:r>
            <a:r>
              <a:rPr lang="ru" sz="1400">
                <a:solidFill>
                  <a:srgbClr val="6F42C1"/>
                </a:solidFill>
                <a:highlight>
                  <a:srgbClr val="FFD966"/>
                </a:highlight>
                <a:latin typeface="Consolas"/>
                <a:ea typeface="Consolas"/>
                <a:cs typeface="Consolas"/>
                <a:sym typeface="Consolas"/>
              </a:rPr>
              <a:t>relu</a:t>
            </a:r>
            <a:r>
              <a:rPr lang="ru" sz="1400">
                <a:solidFill>
                  <a:srgbClr val="24292E"/>
                </a:solidFill>
                <a:highlight>
                  <a:srgbClr val="FFD966"/>
                </a:highlight>
                <a:latin typeface="Consolas"/>
                <a:ea typeface="Consolas"/>
                <a:cs typeface="Consolas"/>
                <a:sym typeface="Consolas"/>
              </a:rPr>
              <a:t>(out)</a:t>
            </a:r>
            <a:endParaRPr sz="1400">
              <a:solidFill>
                <a:srgbClr val="24292E"/>
              </a:solidFill>
              <a:highlight>
                <a:srgbClr val="FFD966"/>
              </a:highlight>
              <a:latin typeface="Consolas"/>
              <a:ea typeface="Consolas"/>
              <a:cs typeface="Consolas"/>
              <a:sym typeface="Consolas"/>
            </a:endParaRPr>
          </a:p>
          <a:p>
            <a:pPr indent="0" lvl="0" marL="457200" rtl="0" algn="l">
              <a:lnSpc>
                <a:spcPct val="60000"/>
              </a:lnSpc>
              <a:spcBef>
                <a:spcPts val="0"/>
              </a:spcBef>
              <a:spcAft>
                <a:spcPts val="0"/>
              </a:spcAft>
              <a:buNone/>
            </a:pPr>
            <a:r>
              <a:t/>
            </a:r>
            <a:endParaRPr sz="1400">
              <a:solidFill>
                <a:srgbClr val="24292E"/>
              </a:solidFill>
              <a:highlight>
                <a:schemeClr val="lt1"/>
              </a:highlight>
              <a:latin typeface="Consolas"/>
              <a:ea typeface="Consolas"/>
              <a:cs typeface="Consolas"/>
              <a:sym typeface="Consolas"/>
            </a:endParaRPr>
          </a:p>
          <a:p>
            <a:pPr indent="0" lvl="0" marL="0" rtl="0" algn="l">
              <a:spcBef>
                <a:spcPts val="1600"/>
              </a:spcBef>
              <a:spcAft>
                <a:spcPts val="1600"/>
              </a:spcAft>
              <a:buNone/>
            </a:pPr>
            <a:r>
              <a:t/>
            </a:r>
            <a:endParaRPr sz="1200">
              <a:solidFill>
                <a:srgbClr val="24292E"/>
              </a:solidFill>
              <a:highlight>
                <a:srgbClr val="FFFFFF"/>
              </a:highlight>
              <a:latin typeface="Consolas"/>
              <a:ea typeface="Consolas"/>
              <a:cs typeface="Consolas"/>
              <a:sym typeface="Consolas"/>
            </a:endParaRPr>
          </a:p>
        </p:txBody>
      </p:sp>
      <p:sp>
        <p:nvSpPr>
          <p:cNvPr id="351" name="Google Shape;351;p41"/>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Слои остатков: код</a:t>
            </a:r>
            <a:endParaRPr b="1" sz="2800">
              <a:solidFill>
                <a:srgbClr val="006EE8"/>
              </a:solidFill>
              <a:latin typeface="Montserrat"/>
              <a:ea typeface="Montserrat"/>
              <a:cs typeface="Montserrat"/>
              <a:sym typeface="Montserrat"/>
            </a:endParaRPr>
          </a:p>
        </p:txBody>
      </p:sp>
      <p:cxnSp>
        <p:nvCxnSpPr>
          <p:cNvPr id="352" name="Google Shape;352;p41"/>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353" name="Google Shape;353;p41"/>
          <p:cNvPicPr preferRelativeResize="0"/>
          <p:nvPr/>
        </p:nvPicPr>
        <p:blipFill>
          <a:blip r:embed="rId3">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Регуляризация</a:t>
            </a:r>
            <a:endParaRPr b="1" sz="3000">
              <a:solidFill>
                <a:srgbClr val="006EE8"/>
              </a:solidFill>
              <a:latin typeface="Montserrat"/>
              <a:ea typeface="Montserrat"/>
              <a:cs typeface="Montserrat"/>
              <a:sym typeface="Montserrat"/>
            </a:endParaRPr>
          </a:p>
        </p:txBody>
      </p:sp>
      <p:cxnSp>
        <p:nvCxnSpPr>
          <p:cNvPr id="73" name="Google Shape;73;p15"/>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74" name="Google Shape;74;p15"/>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75" name="Google Shape;75;p15"/>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id="76" name="Google Shape;76;p15"/>
          <p:cNvPicPr preferRelativeResize="0"/>
          <p:nvPr/>
        </p:nvPicPr>
        <p:blipFill rotWithShape="1">
          <a:blip r:embed="rId4">
            <a:alphaModFix/>
          </a:blip>
          <a:srcRect b="7801" l="2670" r="3300" t="7402"/>
          <a:stretch/>
        </p:blipFill>
        <p:spPr>
          <a:xfrm>
            <a:off x="1951200" y="2120325"/>
            <a:ext cx="5553275" cy="15184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2"/>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lnSpc>
                <a:spcPct val="60000"/>
              </a:lnSpc>
              <a:spcBef>
                <a:spcPts val="0"/>
              </a:spcBef>
              <a:spcAft>
                <a:spcPts val="0"/>
              </a:spcAft>
              <a:buNone/>
            </a:pPr>
            <a:r>
              <a:rPr lang="ru" sz="1400">
                <a:solidFill>
                  <a:srgbClr val="D73A49"/>
                </a:solidFill>
                <a:highlight>
                  <a:srgbClr val="FFFFFF"/>
                </a:highlight>
                <a:latin typeface="Consolas"/>
                <a:ea typeface="Consolas"/>
                <a:cs typeface="Consolas"/>
                <a:sym typeface="Consolas"/>
              </a:rPr>
              <a:t>class</a:t>
            </a:r>
            <a:r>
              <a:rPr lang="ru" sz="1400">
                <a:solidFill>
                  <a:srgbClr val="24292E"/>
                </a:solidFill>
                <a:highlight>
                  <a:srgbClr val="FFFFFF"/>
                </a:highlight>
                <a:latin typeface="Consolas"/>
                <a:ea typeface="Consolas"/>
                <a:cs typeface="Consolas"/>
                <a:sym typeface="Consolas"/>
              </a:rPr>
              <a:t> </a:t>
            </a:r>
            <a:r>
              <a:rPr lang="ru" sz="1400">
                <a:solidFill>
                  <a:srgbClr val="E36209"/>
                </a:solidFill>
                <a:highlight>
                  <a:srgbClr val="FFFFFF"/>
                </a:highlight>
                <a:latin typeface="Consolas"/>
                <a:ea typeface="Consolas"/>
                <a:cs typeface="Consolas"/>
                <a:sym typeface="Consolas"/>
              </a:rPr>
              <a:t>BasicBlock</a:t>
            </a:r>
            <a:r>
              <a:rPr lang="ru" sz="1400">
                <a:solidFill>
                  <a:srgbClr val="24292E"/>
                </a:solidFill>
                <a:highlight>
                  <a:srgbClr val="FFFFFF"/>
                </a:highlight>
                <a:latin typeface="Consolas"/>
                <a:ea typeface="Consolas"/>
                <a:cs typeface="Consolas"/>
                <a:sym typeface="Consolas"/>
              </a:rPr>
              <a:t>(</a:t>
            </a:r>
            <a:r>
              <a:rPr lang="ru" sz="1400">
                <a:solidFill>
                  <a:srgbClr val="24292E"/>
                </a:solidFill>
                <a:highlight>
                  <a:schemeClr val="lt1"/>
                </a:highlight>
                <a:latin typeface="Consolas"/>
                <a:ea typeface="Consolas"/>
                <a:cs typeface="Consolas"/>
                <a:sym typeface="Consolas"/>
              </a:rPr>
              <a:t>nn.</a:t>
            </a:r>
            <a:r>
              <a:rPr lang="ru" sz="1400">
                <a:solidFill>
                  <a:srgbClr val="E36209"/>
                </a:solidFill>
                <a:highlight>
                  <a:schemeClr val="lt1"/>
                </a:highlight>
                <a:latin typeface="Consolas"/>
                <a:ea typeface="Consolas"/>
                <a:cs typeface="Consolas"/>
                <a:sym typeface="Consolas"/>
              </a:rPr>
              <a:t>Module</a:t>
            </a:r>
            <a:r>
              <a:rPr lang="ru" sz="1400">
                <a:solidFill>
                  <a:srgbClr val="24292E"/>
                </a:solidFill>
                <a:highlight>
                  <a:srgbClr val="FFFFFF"/>
                </a:highlight>
                <a:latin typeface="Consolas"/>
                <a:ea typeface="Consolas"/>
                <a:cs typeface="Consolas"/>
                <a:sym typeface="Consolas"/>
              </a:rPr>
              <a:t>):</a:t>
            </a:r>
            <a:endParaRPr sz="1400">
              <a:solidFill>
                <a:srgbClr val="24292E"/>
              </a:solidFill>
              <a:highlight>
                <a:schemeClr val="lt1"/>
              </a:highlight>
              <a:latin typeface="Consolas"/>
              <a:ea typeface="Consolas"/>
              <a:cs typeface="Consolas"/>
              <a:sym typeface="Consolas"/>
            </a:endParaRPr>
          </a:p>
          <a:p>
            <a:pPr indent="457200" lvl="0" marL="457200" rtl="0" algn="l">
              <a:lnSpc>
                <a:spcPct val="60000"/>
              </a:lnSpc>
              <a:spcBef>
                <a:spcPts val="1600"/>
              </a:spcBef>
              <a:spcAft>
                <a:spcPts val="0"/>
              </a:spcAft>
              <a:buNone/>
            </a:pPr>
            <a:r>
              <a:rPr lang="ru" sz="1400">
                <a:solidFill>
                  <a:srgbClr val="24292E"/>
                </a:solidFill>
                <a:highlight>
                  <a:srgbClr val="FFFFFF"/>
                </a:highlight>
                <a:latin typeface="Consolas"/>
                <a:ea typeface="Consolas"/>
                <a:cs typeface="Consolas"/>
                <a:sym typeface="Consolas"/>
              </a:rPr>
              <a:t>...</a:t>
            </a:r>
            <a:endParaRPr sz="1400">
              <a:solidFill>
                <a:srgbClr val="24292E"/>
              </a:solidFill>
              <a:highlight>
                <a:srgbClr val="FFFFFF"/>
              </a:highlight>
              <a:latin typeface="Consolas"/>
              <a:ea typeface="Consolas"/>
              <a:cs typeface="Consolas"/>
              <a:sym typeface="Consolas"/>
            </a:endParaRPr>
          </a:p>
          <a:p>
            <a:pPr indent="0" lvl="0" marL="457200" rtl="0" algn="l">
              <a:lnSpc>
                <a:spcPct val="60000"/>
              </a:lnSpc>
              <a:spcBef>
                <a:spcPts val="1600"/>
              </a:spcBef>
              <a:spcAft>
                <a:spcPts val="0"/>
              </a:spcAft>
              <a:buNone/>
            </a:pPr>
            <a:r>
              <a:rPr lang="ru" sz="1400">
                <a:solidFill>
                  <a:srgbClr val="D73A49"/>
                </a:solidFill>
                <a:highlight>
                  <a:schemeClr val="lt1"/>
                </a:highlight>
                <a:latin typeface="Consolas"/>
                <a:ea typeface="Consolas"/>
                <a:cs typeface="Consolas"/>
                <a:sym typeface="Consolas"/>
              </a:rPr>
              <a:t>def</a:t>
            </a:r>
            <a:r>
              <a:rPr lang="ru" sz="1400">
                <a:solidFill>
                  <a:srgbClr val="24292E"/>
                </a:solidFill>
                <a:highlight>
                  <a:schemeClr val="lt1"/>
                </a:highlight>
                <a:latin typeface="Consolas"/>
                <a:ea typeface="Consolas"/>
                <a:cs typeface="Consolas"/>
                <a:sym typeface="Consolas"/>
              </a:rPr>
              <a:t> </a:t>
            </a:r>
            <a:r>
              <a:rPr lang="ru" sz="1400">
                <a:solidFill>
                  <a:srgbClr val="6F42C1"/>
                </a:solidFill>
                <a:highlight>
                  <a:schemeClr val="lt1"/>
                </a:highlight>
                <a:latin typeface="Consolas"/>
                <a:ea typeface="Consolas"/>
                <a:cs typeface="Consolas"/>
                <a:sym typeface="Consolas"/>
              </a:rPr>
              <a:t>forward</a:t>
            </a:r>
            <a:r>
              <a:rPr lang="ru" sz="1400">
                <a:solidFill>
                  <a:srgbClr val="24292E"/>
                </a:solidFill>
                <a:highlight>
                  <a:schemeClr val="lt1"/>
                </a:highlight>
                <a:latin typeface="Consolas"/>
                <a:ea typeface="Consolas"/>
                <a:cs typeface="Consolas"/>
                <a:sym typeface="Consolas"/>
              </a:rPr>
              <a:t>(self, x):</a:t>
            </a:r>
            <a:endParaRPr sz="1400">
              <a:solidFill>
                <a:srgbClr val="24292E"/>
              </a:solidFill>
              <a:highlight>
                <a:schemeClr val="lt1"/>
              </a:highlight>
              <a:latin typeface="Consolas"/>
              <a:ea typeface="Consolas"/>
              <a:cs typeface="Consolas"/>
              <a:sym typeface="Consolas"/>
            </a:endParaRPr>
          </a:p>
          <a:p>
            <a:pPr indent="0" lvl="0" marL="457200" rtl="0" algn="l">
              <a:lnSpc>
                <a:spcPct val="100000"/>
              </a:lnSpc>
              <a:spcBef>
                <a:spcPts val="1600"/>
              </a:spcBef>
              <a:spcAft>
                <a:spcPts val="0"/>
              </a:spcAft>
              <a:buNone/>
            </a:pPr>
            <a:r>
              <a:rPr lang="ru" sz="1400">
                <a:solidFill>
                  <a:srgbClr val="24292E"/>
                </a:solidFill>
                <a:highlight>
                  <a:schemeClr val="lt1"/>
                </a:highlight>
                <a:latin typeface="Consolas"/>
                <a:ea typeface="Consolas"/>
                <a:cs typeface="Consolas"/>
                <a:sym typeface="Consolas"/>
              </a:rPr>
              <a:t>	</a:t>
            </a:r>
            <a:r>
              <a:rPr lang="ru" sz="1400">
                <a:solidFill>
                  <a:srgbClr val="24292E"/>
                </a:solidFill>
                <a:highlight>
                  <a:srgbClr val="FFFFFF"/>
                </a:highlight>
                <a:latin typeface="Consolas"/>
                <a:ea typeface="Consolas"/>
                <a:cs typeface="Consolas"/>
                <a:sym typeface="Consolas"/>
              </a:rPr>
              <a:t>out </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 self.</a:t>
            </a:r>
            <a:r>
              <a:rPr lang="ru" sz="1400">
                <a:solidFill>
                  <a:srgbClr val="6F42C1"/>
                </a:solidFill>
                <a:highlight>
                  <a:srgbClr val="FFFFFF"/>
                </a:highlight>
                <a:latin typeface="Consolas"/>
                <a:ea typeface="Consolas"/>
                <a:cs typeface="Consolas"/>
                <a:sym typeface="Consolas"/>
              </a:rPr>
              <a:t>conv1</a:t>
            </a:r>
            <a:r>
              <a:rPr lang="ru" sz="1400">
                <a:solidFill>
                  <a:srgbClr val="24292E"/>
                </a:solidFill>
                <a:highlight>
                  <a:srgbClr val="FFFFFF"/>
                </a:highlight>
                <a:latin typeface="Consolas"/>
                <a:ea typeface="Consolas"/>
                <a:cs typeface="Consolas"/>
                <a:sym typeface="Consolas"/>
              </a:rPr>
              <a:t>(x)</a:t>
            </a:r>
            <a:endParaRPr sz="14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ru" sz="1400">
                <a:solidFill>
                  <a:srgbClr val="24292E"/>
                </a:solidFill>
                <a:highlight>
                  <a:srgbClr val="FFFFFF"/>
                </a:highlight>
                <a:latin typeface="Consolas"/>
                <a:ea typeface="Consolas"/>
                <a:cs typeface="Consolas"/>
                <a:sym typeface="Consolas"/>
              </a:rPr>
              <a:t>       	out </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 self.</a:t>
            </a:r>
            <a:r>
              <a:rPr lang="ru" sz="1400">
                <a:solidFill>
                  <a:srgbClr val="6F42C1"/>
                </a:solidFill>
                <a:highlight>
                  <a:srgbClr val="FFFFFF"/>
                </a:highlight>
                <a:latin typeface="Consolas"/>
                <a:ea typeface="Consolas"/>
                <a:cs typeface="Consolas"/>
                <a:sym typeface="Consolas"/>
              </a:rPr>
              <a:t>bn1</a:t>
            </a:r>
            <a:r>
              <a:rPr lang="ru" sz="1400">
                <a:solidFill>
                  <a:srgbClr val="24292E"/>
                </a:solidFill>
                <a:highlight>
                  <a:srgbClr val="FFFFFF"/>
                </a:highlight>
                <a:latin typeface="Consolas"/>
                <a:ea typeface="Consolas"/>
                <a:cs typeface="Consolas"/>
                <a:sym typeface="Consolas"/>
              </a:rPr>
              <a:t>(out)</a:t>
            </a:r>
            <a:endParaRPr sz="14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ru" sz="1400">
                <a:solidFill>
                  <a:srgbClr val="24292E"/>
                </a:solidFill>
                <a:highlight>
                  <a:srgbClr val="FFFFFF"/>
                </a:highlight>
                <a:latin typeface="Consolas"/>
                <a:ea typeface="Consolas"/>
                <a:cs typeface="Consolas"/>
                <a:sym typeface="Consolas"/>
              </a:rPr>
              <a:t>       	out </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 self.</a:t>
            </a:r>
            <a:r>
              <a:rPr lang="ru" sz="1400">
                <a:solidFill>
                  <a:srgbClr val="6F42C1"/>
                </a:solidFill>
                <a:highlight>
                  <a:srgbClr val="FFFFFF"/>
                </a:highlight>
                <a:latin typeface="Consolas"/>
                <a:ea typeface="Consolas"/>
                <a:cs typeface="Consolas"/>
                <a:sym typeface="Consolas"/>
              </a:rPr>
              <a:t>relu</a:t>
            </a:r>
            <a:r>
              <a:rPr lang="ru" sz="1400">
                <a:solidFill>
                  <a:srgbClr val="24292E"/>
                </a:solidFill>
                <a:highlight>
                  <a:srgbClr val="FFFFFF"/>
                </a:highlight>
                <a:latin typeface="Consolas"/>
                <a:ea typeface="Consolas"/>
                <a:cs typeface="Consolas"/>
                <a:sym typeface="Consolas"/>
              </a:rPr>
              <a:t>(out)</a:t>
            </a:r>
            <a:endParaRPr sz="14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14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ru" sz="1400">
                <a:solidFill>
                  <a:srgbClr val="24292E"/>
                </a:solidFill>
                <a:highlight>
                  <a:srgbClr val="FFFFFF"/>
                </a:highlight>
                <a:latin typeface="Consolas"/>
                <a:ea typeface="Consolas"/>
                <a:cs typeface="Consolas"/>
                <a:sym typeface="Consolas"/>
              </a:rPr>
              <a:t>       	</a:t>
            </a:r>
            <a:r>
              <a:rPr lang="ru" sz="1400">
                <a:solidFill>
                  <a:srgbClr val="24292E"/>
                </a:solidFill>
                <a:highlight>
                  <a:srgbClr val="FFD966"/>
                </a:highlight>
                <a:latin typeface="Consolas"/>
                <a:ea typeface="Consolas"/>
                <a:cs typeface="Consolas"/>
                <a:sym typeface="Consolas"/>
              </a:rPr>
              <a:t>out </a:t>
            </a:r>
            <a:r>
              <a:rPr lang="ru" sz="1400">
                <a:solidFill>
                  <a:srgbClr val="005CC5"/>
                </a:solidFill>
                <a:highlight>
                  <a:srgbClr val="FFD966"/>
                </a:highlight>
                <a:latin typeface="Consolas"/>
                <a:ea typeface="Consolas"/>
                <a:cs typeface="Consolas"/>
                <a:sym typeface="Consolas"/>
              </a:rPr>
              <a:t>=</a:t>
            </a:r>
            <a:r>
              <a:rPr lang="ru" sz="1400">
                <a:solidFill>
                  <a:srgbClr val="24292E"/>
                </a:solidFill>
                <a:highlight>
                  <a:srgbClr val="FFD966"/>
                </a:highlight>
                <a:latin typeface="Consolas"/>
                <a:ea typeface="Consolas"/>
                <a:cs typeface="Consolas"/>
                <a:sym typeface="Consolas"/>
              </a:rPr>
              <a:t> self.</a:t>
            </a:r>
            <a:r>
              <a:rPr lang="ru" sz="1400">
                <a:solidFill>
                  <a:srgbClr val="6F42C1"/>
                </a:solidFill>
                <a:highlight>
                  <a:srgbClr val="FFD966"/>
                </a:highlight>
                <a:latin typeface="Consolas"/>
                <a:ea typeface="Consolas"/>
                <a:cs typeface="Consolas"/>
                <a:sym typeface="Consolas"/>
              </a:rPr>
              <a:t>conv2</a:t>
            </a:r>
            <a:r>
              <a:rPr lang="ru" sz="1400">
                <a:solidFill>
                  <a:srgbClr val="24292E"/>
                </a:solidFill>
                <a:highlight>
                  <a:srgbClr val="FFD966"/>
                </a:highlight>
                <a:latin typeface="Consolas"/>
                <a:ea typeface="Consolas"/>
                <a:cs typeface="Consolas"/>
                <a:sym typeface="Consolas"/>
              </a:rPr>
              <a:t>(out)</a:t>
            </a:r>
            <a:endParaRPr sz="1400">
              <a:solidFill>
                <a:srgbClr val="24292E"/>
              </a:solidFill>
              <a:highlight>
                <a:srgbClr val="FFD966"/>
              </a:highlight>
              <a:latin typeface="Consolas"/>
              <a:ea typeface="Consolas"/>
              <a:cs typeface="Consolas"/>
              <a:sym typeface="Consolas"/>
            </a:endParaRPr>
          </a:p>
          <a:p>
            <a:pPr indent="0" lvl="0" marL="0" rtl="0" algn="l">
              <a:lnSpc>
                <a:spcPct val="100000"/>
              </a:lnSpc>
              <a:spcBef>
                <a:spcPts val="0"/>
              </a:spcBef>
              <a:spcAft>
                <a:spcPts val="0"/>
              </a:spcAft>
              <a:buNone/>
            </a:pPr>
            <a:r>
              <a:rPr lang="ru" sz="1400">
                <a:solidFill>
                  <a:srgbClr val="24292E"/>
                </a:solidFill>
                <a:highlight>
                  <a:srgbClr val="FFD966"/>
                </a:highlight>
                <a:latin typeface="Consolas"/>
                <a:ea typeface="Consolas"/>
                <a:cs typeface="Consolas"/>
                <a:sym typeface="Consolas"/>
              </a:rPr>
              <a:t>       	out </a:t>
            </a:r>
            <a:r>
              <a:rPr lang="ru" sz="1400">
                <a:solidFill>
                  <a:srgbClr val="005CC5"/>
                </a:solidFill>
                <a:highlight>
                  <a:srgbClr val="FFD966"/>
                </a:highlight>
                <a:latin typeface="Consolas"/>
                <a:ea typeface="Consolas"/>
                <a:cs typeface="Consolas"/>
                <a:sym typeface="Consolas"/>
              </a:rPr>
              <a:t>=</a:t>
            </a:r>
            <a:r>
              <a:rPr lang="ru" sz="1400">
                <a:solidFill>
                  <a:srgbClr val="24292E"/>
                </a:solidFill>
                <a:highlight>
                  <a:srgbClr val="FFD966"/>
                </a:highlight>
                <a:latin typeface="Consolas"/>
                <a:ea typeface="Consolas"/>
                <a:cs typeface="Consolas"/>
                <a:sym typeface="Consolas"/>
              </a:rPr>
              <a:t> self.</a:t>
            </a:r>
            <a:r>
              <a:rPr lang="ru" sz="1400">
                <a:solidFill>
                  <a:srgbClr val="6F42C1"/>
                </a:solidFill>
                <a:highlight>
                  <a:srgbClr val="FFD966"/>
                </a:highlight>
                <a:latin typeface="Consolas"/>
                <a:ea typeface="Consolas"/>
                <a:cs typeface="Consolas"/>
                <a:sym typeface="Consolas"/>
              </a:rPr>
              <a:t>bn2</a:t>
            </a:r>
            <a:r>
              <a:rPr lang="ru" sz="1400">
                <a:solidFill>
                  <a:srgbClr val="24292E"/>
                </a:solidFill>
                <a:highlight>
                  <a:srgbClr val="FFD966"/>
                </a:highlight>
                <a:latin typeface="Consolas"/>
                <a:ea typeface="Consolas"/>
                <a:cs typeface="Consolas"/>
                <a:sym typeface="Consolas"/>
              </a:rPr>
              <a:t>(out)</a:t>
            </a:r>
            <a:endParaRPr sz="1400">
              <a:solidFill>
                <a:srgbClr val="24292E"/>
              </a:solidFill>
              <a:highlight>
                <a:srgbClr val="FFD966"/>
              </a:highlight>
              <a:latin typeface="Consolas"/>
              <a:ea typeface="Consolas"/>
              <a:cs typeface="Consolas"/>
              <a:sym typeface="Consolas"/>
            </a:endParaRPr>
          </a:p>
          <a:p>
            <a:pPr indent="0" lvl="0" marL="0" rtl="0" algn="l">
              <a:lnSpc>
                <a:spcPct val="142857"/>
              </a:lnSpc>
              <a:spcBef>
                <a:spcPts val="0"/>
              </a:spcBef>
              <a:spcAft>
                <a:spcPts val="0"/>
              </a:spcAft>
              <a:buNone/>
            </a:pPr>
            <a:r>
              <a:t/>
            </a:r>
            <a:endParaRPr sz="1400">
              <a:solidFill>
                <a:srgbClr val="24292E"/>
              </a:solidFill>
              <a:highlight>
                <a:srgbClr val="FFFFFF"/>
              </a:highlight>
              <a:latin typeface="Consolas"/>
              <a:ea typeface="Consolas"/>
              <a:cs typeface="Consolas"/>
              <a:sym typeface="Consolas"/>
            </a:endParaRPr>
          </a:p>
          <a:p>
            <a:pPr indent="0" lvl="0" marL="457200" rtl="0" algn="l">
              <a:lnSpc>
                <a:spcPct val="60000"/>
              </a:lnSpc>
              <a:spcBef>
                <a:spcPts val="0"/>
              </a:spcBef>
              <a:spcAft>
                <a:spcPts val="0"/>
              </a:spcAft>
              <a:buNone/>
            </a:pPr>
            <a:r>
              <a:t/>
            </a:r>
            <a:endParaRPr sz="1400">
              <a:solidFill>
                <a:srgbClr val="24292E"/>
              </a:solidFill>
              <a:highlight>
                <a:schemeClr val="lt1"/>
              </a:highlight>
              <a:latin typeface="Consolas"/>
              <a:ea typeface="Consolas"/>
              <a:cs typeface="Consolas"/>
              <a:sym typeface="Consolas"/>
            </a:endParaRPr>
          </a:p>
          <a:p>
            <a:pPr indent="0" lvl="0" marL="0" rtl="0" algn="l">
              <a:spcBef>
                <a:spcPts val="1600"/>
              </a:spcBef>
              <a:spcAft>
                <a:spcPts val="1600"/>
              </a:spcAft>
              <a:buNone/>
            </a:pPr>
            <a:r>
              <a:t/>
            </a:r>
            <a:endParaRPr sz="1200">
              <a:solidFill>
                <a:srgbClr val="24292E"/>
              </a:solidFill>
              <a:highlight>
                <a:srgbClr val="FFFFFF"/>
              </a:highlight>
              <a:latin typeface="Consolas"/>
              <a:ea typeface="Consolas"/>
              <a:cs typeface="Consolas"/>
              <a:sym typeface="Consolas"/>
            </a:endParaRPr>
          </a:p>
        </p:txBody>
      </p:sp>
      <p:sp>
        <p:nvSpPr>
          <p:cNvPr id="359" name="Google Shape;359;p42"/>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Слои остатков: код</a:t>
            </a:r>
            <a:endParaRPr b="1" sz="2800">
              <a:solidFill>
                <a:srgbClr val="006EE8"/>
              </a:solidFill>
              <a:latin typeface="Montserrat"/>
              <a:ea typeface="Montserrat"/>
              <a:cs typeface="Montserrat"/>
              <a:sym typeface="Montserrat"/>
            </a:endParaRPr>
          </a:p>
        </p:txBody>
      </p:sp>
      <p:cxnSp>
        <p:nvCxnSpPr>
          <p:cNvPr id="360" name="Google Shape;360;p42"/>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361" name="Google Shape;361;p42"/>
          <p:cNvPicPr preferRelativeResize="0"/>
          <p:nvPr/>
        </p:nvPicPr>
        <p:blipFill>
          <a:blip r:embed="rId3">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3"/>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lnSpc>
                <a:spcPct val="60000"/>
              </a:lnSpc>
              <a:spcBef>
                <a:spcPts val="0"/>
              </a:spcBef>
              <a:spcAft>
                <a:spcPts val="0"/>
              </a:spcAft>
              <a:buNone/>
            </a:pPr>
            <a:r>
              <a:rPr lang="ru" sz="1400">
                <a:solidFill>
                  <a:srgbClr val="D73A49"/>
                </a:solidFill>
                <a:highlight>
                  <a:srgbClr val="FFFFFF"/>
                </a:highlight>
                <a:latin typeface="Consolas"/>
                <a:ea typeface="Consolas"/>
                <a:cs typeface="Consolas"/>
                <a:sym typeface="Consolas"/>
              </a:rPr>
              <a:t>class</a:t>
            </a:r>
            <a:r>
              <a:rPr lang="ru" sz="1400">
                <a:solidFill>
                  <a:srgbClr val="24292E"/>
                </a:solidFill>
                <a:highlight>
                  <a:srgbClr val="FFFFFF"/>
                </a:highlight>
                <a:latin typeface="Consolas"/>
                <a:ea typeface="Consolas"/>
                <a:cs typeface="Consolas"/>
                <a:sym typeface="Consolas"/>
              </a:rPr>
              <a:t> </a:t>
            </a:r>
            <a:r>
              <a:rPr lang="ru" sz="1400">
                <a:solidFill>
                  <a:srgbClr val="E36209"/>
                </a:solidFill>
                <a:highlight>
                  <a:srgbClr val="FFFFFF"/>
                </a:highlight>
                <a:latin typeface="Consolas"/>
                <a:ea typeface="Consolas"/>
                <a:cs typeface="Consolas"/>
                <a:sym typeface="Consolas"/>
              </a:rPr>
              <a:t>BasicBlock</a:t>
            </a:r>
            <a:r>
              <a:rPr lang="ru" sz="1400">
                <a:solidFill>
                  <a:srgbClr val="24292E"/>
                </a:solidFill>
                <a:highlight>
                  <a:srgbClr val="FFFFFF"/>
                </a:highlight>
                <a:latin typeface="Consolas"/>
                <a:ea typeface="Consolas"/>
                <a:cs typeface="Consolas"/>
                <a:sym typeface="Consolas"/>
              </a:rPr>
              <a:t>(</a:t>
            </a:r>
            <a:r>
              <a:rPr lang="ru" sz="1400">
                <a:solidFill>
                  <a:srgbClr val="24292E"/>
                </a:solidFill>
                <a:highlight>
                  <a:schemeClr val="lt1"/>
                </a:highlight>
                <a:latin typeface="Consolas"/>
                <a:ea typeface="Consolas"/>
                <a:cs typeface="Consolas"/>
                <a:sym typeface="Consolas"/>
              </a:rPr>
              <a:t>nn.</a:t>
            </a:r>
            <a:r>
              <a:rPr lang="ru" sz="1400">
                <a:solidFill>
                  <a:srgbClr val="E36209"/>
                </a:solidFill>
                <a:highlight>
                  <a:schemeClr val="lt1"/>
                </a:highlight>
                <a:latin typeface="Consolas"/>
                <a:ea typeface="Consolas"/>
                <a:cs typeface="Consolas"/>
                <a:sym typeface="Consolas"/>
              </a:rPr>
              <a:t>Module</a:t>
            </a:r>
            <a:r>
              <a:rPr lang="ru" sz="1400">
                <a:solidFill>
                  <a:srgbClr val="24292E"/>
                </a:solidFill>
                <a:highlight>
                  <a:srgbClr val="FFFFFF"/>
                </a:highlight>
                <a:latin typeface="Consolas"/>
                <a:ea typeface="Consolas"/>
                <a:cs typeface="Consolas"/>
                <a:sym typeface="Consolas"/>
              </a:rPr>
              <a:t>):</a:t>
            </a:r>
            <a:endParaRPr sz="1400">
              <a:solidFill>
                <a:srgbClr val="24292E"/>
              </a:solidFill>
              <a:highlight>
                <a:schemeClr val="lt1"/>
              </a:highlight>
              <a:latin typeface="Consolas"/>
              <a:ea typeface="Consolas"/>
              <a:cs typeface="Consolas"/>
              <a:sym typeface="Consolas"/>
            </a:endParaRPr>
          </a:p>
          <a:p>
            <a:pPr indent="457200" lvl="0" marL="457200" rtl="0" algn="l">
              <a:lnSpc>
                <a:spcPct val="60000"/>
              </a:lnSpc>
              <a:spcBef>
                <a:spcPts val="1600"/>
              </a:spcBef>
              <a:spcAft>
                <a:spcPts val="0"/>
              </a:spcAft>
              <a:buNone/>
            </a:pPr>
            <a:r>
              <a:rPr lang="ru" sz="1400">
                <a:solidFill>
                  <a:srgbClr val="24292E"/>
                </a:solidFill>
                <a:highlight>
                  <a:srgbClr val="FFFFFF"/>
                </a:highlight>
                <a:latin typeface="Consolas"/>
                <a:ea typeface="Consolas"/>
                <a:cs typeface="Consolas"/>
                <a:sym typeface="Consolas"/>
              </a:rPr>
              <a:t>...</a:t>
            </a:r>
            <a:endParaRPr sz="1400">
              <a:solidFill>
                <a:srgbClr val="24292E"/>
              </a:solidFill>
              <a:highlight>
                <a:srgbClr val="FFFFFF"/>
              </a:highlight>
              <a:latin typeface="Consolas"/>
              <a:ea typeface="Consolas"/>
              <a:cs typeface="Consolas"/>
              <a:sym typeface="Consolas"/>
            </a:endParaRPr>
          </a:p>
          <a:p>
            <a:pPr indent="0" lvl="0" marL="457200" rtl="0" algn="l">
              <a:lnSpc>
                <a:spcPct val="60000"/>
              </a:lnSpc>
              <a:spcBef>
                <a:spcPts val="1600"/>
              </a:spcBef>
              <a:spcAft>
                <a:spcPts val="0"/>
              </a:spcAft>
              <a:buNone/>
            </a:pPr>
            <a:r>
              <a:rPr lang="ru" sz="1400">
                <a:solidFill>
                  <a:srgbClr val="D73A49"/>
                </a:solidFill>
                <a:highlight>
                  <a:schemeClr val="lt1"/>
                </a:highlight>
                <a:latin typeface="Consolas"/>
                <a:ea typeface="Consolas"/>
                <a:cs typeface="Consolas"/>
                <a:sym typeface="Consolas"/>
              </a:rPr>
              <a:t>def</a:t>
            </a:r>
            <a:r>
              <a:rPr lang="ru" sz="1400">
                <a:solidFill>
                  <a:srgbClr val="24292E"/>
                </a:solidFill>
                <a:highlight>
                  <a:schemeClr val="lt1"/>
                </a:highlight>
                <a:latin typeface="Consolas"/>
                <a:ea typeface="Consolas"/>
                <a:cs typeface="Consolas"/>
                <a:sym typeface="Consolas"/>
              </a:rPr>
              <a:t> </a:t>
            </a:r>
            <a:r>
              <a:rPr lang="ru" sz="1400">
                <a:solidFill>
                  <a:srgbClr val="6F42C1"/>
                </a:solidFill>
                <a:highlight>
                  <a:schemeClr val="lt1"/>
                </a:highlight>
                <a:latin typeface="Consolas"/>
                <a:ea typeface="Consolas"/>
                <a:cs typeface="Consolas"/>
                <a:sym typeface="Consolas"/>
              </a:rPr>
              <a:t>forward</a:t>
            </a:r>
            <a:r>
              <a:rPr lang="ru" sz="1400">
                <a:solidFill>
                  <a:srgbClr val="24292E"/>
                </a:solidFill>
                <a:highlight>
                  <a:schemeClr val="lt1"/>
                </a:highlight>
                <a:latin typeface="Consolas"/>
                <a:ea typeface="Consolas"/>
                <a:cs typeface="Consolas"/>
                <a:sym typeface="Consolas"/>
              </a:rPr>
              <a:t>(self, x):</a:t>
            </a:r>
            <a:endParaRPr sz="1400">
              <a:solidFill>
                <a:srgbClr val="24292E"/>
              </a:solidFill>
              <a:highlight>
                <a:schemeClr val="lt1"/>
              </a:highlight>
              <a:latin typeface="Consolas"/>
              <a:ea typeface="Consolas"/>
              <a:cs typeface="Consolas"/>
              <a:sym typeface="Consolas"/>
            </a:endParaRPr>
          </a:p>
          <a:p>
            <a:pPr indent="0" lvl="0" marL="457200" rtl="0" algn="l">
              <a:lnSpc>
                <a:spcPct val="60000"/>
              </a:lnSpc>
              <a:spcBef>
                <a:spcPts val="1600"/>
              </a:spcBef>
              <a:spcAft>
                <a:spcPts val="0"/>
              </a:spcAft>
              <a:buNone/>
            </a:pPr>
            <a:r>
              <a:rPr lang="ru" sz="1400">
                <a:solidFill>
                  <a:srgbClr val="24292E"/>
                </a:solidFill>
                <a:highlight>
                  <a:schemeClr val="lt1"/>
                </a:highlight>
                <a:latin typeface="Consolas"/>
                <a:ea typeface="Consolas"/>
                <a:cs typeface="Consolas"/>
                <a:sym typeface="Consolas"/>
              </a:rPr>
              <a:t>	</a:t>
            </a:r>
            <a:r>
              <a:rPr lang="ru" sz="1400">
                <a:solidFill>
                  <a:srgbClr val="24292E"/>
                </a:solidFill>
                <a:highlight>
                  <a:srgbClr val="FFD966"/>
                </a:highlight>
                <a:latin typeface="Consolas"/>
                <a:ea typeface="Consolas"/>
                <a:cs typeface="Consolas"/>
                <a:sym typeface="Consolas"/>
              </a:rPr>
              <a:t>identity </a:t>
            </a:r>
            <a:r>
              <a:rPr lang="ru" sz="1400">
                <a:solidFill>
                  <a:srgbClr val="005CC5"/>
                </a:solidFill>
                <a:highlight>
                  <a:srgbClr val="FFD966"/>
                </a:highlight>
                <a:latin typeface="Consolas"/>
                <a:ea typeface="Consolas"/>
                <a:cs typeface="Consolas"/>
                <a:sym typeface="Consolas"/>
              </a:rPr>
              <a:t>=</a:t>
            </a:r>
            <a:r>
              <a:rPr lang="ru" sz="1400">
                <a:solidFill>
                  <a:srgbClr val="24292E"/>
                </a:solidFill>
                <a:highlight>
                  <a:srgbClr val="FFD966"/>
                </a:highlight>
                <a:latin typeface="Consolas"/>
                <a:ea typeface="Consolas"/>
                <a:cs typeface="Consolas"/>
                <a:sym typeface="Consolas"/>
              </a:rPr>
              <a:t> x</a:t>
            </a:r>
            <a:endParaRPr sz="1400">
              <a:solidFill>
                <a:srgbClr val="24292E"/>
              </a:solidFill>
              <a:highlight>
                <a:srgbClr val="FFD966"/>
              </a:highlight>
              <a:latin typeface="Consolas"/>
              <a:ea typeface="Consolas"/>
              <a:cs typeface="Consolas"/>
              <a:sym typeface="Consolas"/>
            </a:endParaRPr>
          </a:p>
          <a:p>
            <a:pPr indent="0" lvl="0" marL="457200" rtl="0" algn="l">
              <a:lnSpc>
                <a:spcPct val="100000"/>
              </a:lnSpc>
              <a:spcBef>
                <a:spcPts val="1600"/>
              </a:spcBef>
              <a:spcAft>
                <a:spcPts val="0"/>
              </a:spcAft>
              <a:buNone/>
            </a:pPr>
            <a:r>
              <a:rPr lang="ru" sz="1400">
                <a:solidFill>
                  <a:srgbClr val="24292E"/>
                </a:solidFill>
                <a:highlight>
                  <a:schemeClr val="lt1"/>
                </a:highlight>
                <a:latin typeface="Consolas"/>
                <a:ea typeface="Consolas"/>
                <a:cs typeface="Consolas"/>
                <a:sym typeface="Consolas"/>
              </a:rPr>
              <a:t>	</a:t>
            </a:r>
            <a:r>
              <a:rPr lang="ru" sz="1400">
                <a:solidFill>
                  <a:srgbClr val="24292E"/>
                </a:solidFill>
                <a:highlight>
                  <a:srgbClr val="FFFFFF"/>
                </a:highlight>
                <a:latin typeface="Consolas"/>
                <a:ea typeface="Consolas"/>
                <a:cs typeface="Consolas"/>
                <a:sym typeface="Consolas"/>
              </a:rPr>
              <a:t>out </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 self.</a:t>
            </a:r>
            <a:r>
              <a:rPr lang="ru" sz="1400">
                <a:solidFill>
                  <a:srgbClr val="6F42C1"/>
                </a:solidFill>
                <a:highlight>
                  <a:srgbClr val="FFFFFF"/>
                </a:highlight>
                <a:latin typeface="Consolas"/>
                <a:ea typeface="Consolas"/>
                <a:cs typeface="Consolas"/>
                <a:sym typeface="Consolas"/>
              </a:rPr>
              <a:t>conv1</a:t>
            </a:r>
            <a:r>
              <a:rPr lang="ru" sz="1400">
                <a:solidFill>
                  <a:srgbClr val="24292E"/>
                </a:solidFill>
                <a:highlight>
                  <a:srgbClr val="FFFFFF"/>
                </a:highlight>
                <a:latin typeface="Consolas"/>
                <a:ea typeface="Consolas"/>
                <a:cs typeface="Consolas"/>
                <a:sym typeface="Consolas"/>
              </a:rPr>
              <a:t>(x)</a:t>
            </a:r>
            <a:endParaRPr sz="14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ru" sz="1400">
                <a:solidFill>
                  <a:srgbClr val="24292E"/>
                </a:solidFill>
                <a:highlight>
                  <a:srgbClr val="FFFFFF"/>
                </a:highlight>
                <a:latin typeface="Consolas"/>
                <a:ea typeface="Consolas"/>
                <a:cs typeface="Consolas"/>
                <a:sym typeface="Consolas"/>
              </a:rPr>
              <a:t>       	out </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 self.</a:t>
            </a:r>
            <a:r>
              <a:rPr lang="ru" sz="1400">
                <a:solidFill>
                  <a:srgbClr val="6F42C1"/>
                </a:solidFill>
                <a:highlight>
                  <a:srgbClr val="FFFFFF"/>
                </a:highlight>
                <a:latin typeface="Consolas"/>
                <a:ea typeface="Consolas"/>
                <a:cs typeface="Consolas"/>
                <a:sym typeface="Consolas"/>
              </a:rPr>
              <a:t>bn1</a:t>
            </a:r>
            <a:r>
              <a:rPr lang="ru" sz="1400">
                <a:solidFill>
                  <a:srgbClr val="24292E"/>
                </a:solidFill>
                <a:highlight>
                  <a:srgbClr val="FFFFFF"/>
                </a:highlight>
                <a:latin typeface="Consolas"/>
                <a:ea typeface="Consolas"/>
                <a:cs typeface="Consolas"/>
                <a:sym typeface="Consolas"/>
              </a:rPr>
              <a:t>(out)</a:t>
            </a:r>
            <a:endParaRPr sz="14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ru" sz="1400">
                <a:solidFill>
                  <a:srgbClr val="24292E"/>
                </a:solidFill>
                <a:highlight>
                  <a:srgbClr val="FFFFFF"/>
                </a:highlight>
                <a:latin typeface="Consolas"/>
                <a:ea typeface="Consolas"/>
                <a:cs typeface="Consolas"/>
                <a:sym typeface="Consolas"/>
              </a:rPr>
              <a:t>       	out </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 self.</a:t>
            </a:r>
            <a:r>
              <a:rPr lang="ru" sz="1400">
                <a:solidFill>
                  <a:srgbClr val="6F42C1"/>
                </a:solidFill>
                <a:highlight>
                  <a:srgbClr val="FFFFFF"/>
                </a:highlight>
                <a:latin typeface="Consolas"/>
                <a:ea typeface="Consolas"/>
                <a:cs typeface="Consolas"/>
                <a:sym typeface="Consolas"/>
              </a:rPr>
              <a:t>relu</a:t>
            </a:r>
            <a:r>
              <a:rPr lang="ru" sz="1400">
                <a:solidFill>
                  <a:srgbClr val="24292E"/>
                </a:solidFill>
                <a:highlight>
                  <a:srgbClr val="FFFFFF"/>
                </a:highlight>
                <a:latin typeface="Consolas"/>
                <a:ea typeface="Consolas"/>
                <a:cs typeface="Consolas"/>
                <a:sym typeface="Consolas"/>
              </a:rPr>
              <a:t>(out)</a:t>
            </a:r>
            <a:endParaRPr sz="14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14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ru" sz="1400">
                <a:solidFill>
                  <a:srgbClr val="24292E"/>
                </a:solidFill>
                <a:highlight>
                  <a:srgbClr val="FFFFFF"/>
                </a:highlight>
                <a:latin typeface="Consolas"/>
                <a:ea typeface="Consolas"/>
                <a:cs typeface="Consolas"/>
                <a:sym typeface="Consolas"/>
              </a:rPr>
              <a:t>       	out </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 self.</a:t>
            </a:r>
            <a:r>
              <a:rPr lang="ru" sz="1400">
                <a:solidFill>
                  <a:srgbClr val="6F42C1"/>
                </a:solidFill>
                <a:highlight>
                  <a:srgbClr val="FFFFFF"/>
                </a:highlight>
                <a:latin typeface="Consolas"/>
                <a:ea typeface="Consolas"/>
                <a:cs typeface="Consolas"/>
                <a:sym typeface="Consolas"/>
              </a:rPr>
              <a:t>conv2</a:t>
            </a:r>
            <a:r>
              <a:rPr lang="ru" sz="1400">
                <a:solidFill>
                  <a:srgbClr val="24292E"/>
                </a:solidFill>
                <a:highlight>
                  <a:srgbClr val="FFFFFF"/>
                </a:highlight>
                <a:latin typeface="Consolas"/>
                <a:ea typeface="Consolas"/>
                <a:cs typeface="Consolas"/>
                <a:sym typeface="Consolas"/>
              </a:rPr>
              <a:t>(out)</a:t>
            </a:r>
            <a:endParaRPr sz="14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rPr lang="ru" sz="1400">
                <a:solidFill>
                  <a:srgbClr val="24292E"/>
                </a:solidFill>
                <a:highlight>
                  <a:srgbClr val="FFFFFF"/>
                </a:highlight>
                <a:latin typeface="Consolas"/>
                <a:ea typeface="Consolas"/>
                <a:cs typeface="Consolas"/>
                <a:sym typeface="Consolas"/>
              </a:rPr>
              <a:t>       	out </a:t>
            </a:r>
            <a:r>
              <a:rPr lang="ru" sz="1400">
                <a:solidFill>
                  <a:srgbClr val="005CC5"/>
                </a:solidFill>
                <a:highlight>
                  <a:srgbClr val="FFFFFF"/>
                </a:highlight>
                <a:latin typeface="Consolas"/>
                <a:ea typeface="Consolas"/>
                <a:cs typeface="Consolas"/>
                <a:sym typeface="Consolas"/>
              </a:rPr>
              <a:t>=</a:t>
            </a:r>
            <a:r>
              <a:rPr lang="ru" sz="1400">
                <a:solidFill>
                  <a:srgbClr val="24292E"/>
                </a:solidFill>
                <a:highlight>
                  <a:srgbClr val="FFFFFF"/>
                </a:highlight>
                <a:latin typeface="Consolas"/>
                <a:ea typeface="Consolas"/>
                <a:cs typeface="Consolas"/>
                <a:sym typeface="Consolas"/>
              </a:rPr>
              <a:t> self.</a:t>
            </a:r>
            <a:r>
              <a:rPr lang="ru" sz="1400">
                <a:solidFill>
                  <a:srgbClr val="6F42C1"/>
                </a:solidFill>
                <a:highlight>
                  <a:srgbClr val="FFFFFF"/>
                </a:highlight>
                <a:latin typeface="Consolas"/>
                <a:ea typeface="Consolas"/>
                <a:cs typeface="Consolas"/>
                <a:sym typeface="Consolas"/>
              </a:rPr>
              <a:t>bn2</a:t>
            </a:r>
            <a:r>
              <a:rPr lang="ru" sz="1400">
                <a:solidFill>
                  <a:srgbClr val="24292E"/>
                </a:solidFill>
                <a:highlight>
                  <a:srgbClr val="FFFFFF"/>
                </a:highlight>
                <a:latin typeface="Consolas"/>
                <a:ea typeface="Consolas"/>
                <a:cs typeface="Consolas"/>
                <a:sym typeface="Consolas"/>
              </a:rPr>
              <a:t>(out)</a:t>
            </a:r>
            <a:endParaRPr sz="1400">
              <a:solidFill>
                <a:srgbClr val="24292E"/>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sz="1400">
              <a:solidFill>
                <a:srgbClr val="24292E"/>
              </a:solidFill>
              <a:highlight>
                <a:srgbClr val="FFFFFF"/>
              </a:highlight>
              <a:latin typeface="Consolas"/>
              <a:ea typeface="Consolas"/>
              <a:cs typeface="Consolas"/>
              <a:sym typeface="Consolas"/>
            </a:endParaRPr>
          </a:p>
          <a:p>
            <a:pPr indent="457200" lvl="0" marL="457200" rtl="0" algn="l">
              <a:lnSpc>
                <a:spcPct val="100000"/>
              </a:lnSpc>
              <a:spcBef>
                <a:spcPts val="0"/>
              </a:spcBef>
              <a:spcAft>
                <a:spcPts val="0"/>
              </a:spcAft>
              <a:buNone/>
            </a:pPr>
            <a:r>
              <a:rPr lang="ru" sz="1400">
                <a:solidFill>
                  <a:srgbClr val="24292E"/>
                </a:solidFill>
                <a:highlight>
                  <a:srgbClr val="FFD966"/>
                </a:highlight>
                <a:latin typeface="Consolas"/>
                <a:ea typeface="Consolas"/>
                <a:cs typeface="Consolas"/>
                <a:sym typeface="Consolas"/>
              </a:rPr>
              <a:t>out </a:t>
            </a:r>
            <a:r>
              <a:rPr lang="ru" sz="1400">
                <a:solidFill>
                  <a:srgbClr val="005CC5"/>
                </a:solidFill>
                <a:highlight>
                  <a:srgbClr val="FFD966"/>
                </a:highlight>
                <a:latin typeface="Consolas"/>
                <a:ea typeface="Consolas"/>
                <a:cs typeface="Consolas"/>
                <a:sym typeface="Consolas"/>
              </a:rPr>
              <a:t>+=</a:t>
            </a:r>
            <a:r>
              <a:rPr lang="ru" sz="1400">
                <a:solidFill>
                  <a:srgbClr val="24292E"/>
                </a:solidFill>
                <a:highlight>
                  <a:srgbClr val="FFD966"/>
                </a:highlight>
                <a:latin typeface="Consolas"/>
                <a:ea typeface="Consolas"/>
                <a:cs typeface="Consolas"/>
                <a:sym typeface="Consolas"/>
              </a:rPr>
              <a:t> identity</a:t>
            </a:r>
            <a:endParaRPr sz="1400">
              <a:solidFill>
                <a:srgbClr val="24292E"/>
              </a:solidFill>
              <a:highlight>
                <a:srgbClr val="FFD966"/>
              </a:highlight>
              <a:latin typeface="Consolas"/>
              <a:ea typeface="Consolas"/>
              <a:cs typeface="Consolas"/>
              <a:sym typeface="Consolas"/>
            </a:endParaRPr>
          </a:p>
          <a:p>
            <a:pPr indent="0" lvl="0" marL="0" rtl="0" algn="l">
              <a:lnSpc>
                <a:spcPct val="142857"/>
              </a:lnSpc>
              <a:spcBef>
                <a:spcPts val="0"/>
              </a:spcBef>
              <a:spcAft>
                <a:spcPts val="0"/>
              </a:spcAft>
              <a:buNone/>
            </a:pPr>
            <a:r>
              <a:rPr lang="ru" sz="1400">
                <a:solidFill>
                  <a:srgbClr val="24292E"/>
                </a:solidFill>
                <a:highlight>
                  <a:srgbClr val="FFD966"/>
                </a:highlight>
                <a:latin typeface="Consolas"/>
                <a:ea typeface="Consolas"/>
                <a:cs typeface="Consolas"/>
                <a:sym typeface="Consolas"/>
              </a:rPr>
              <a:t>       	out </a:t>
            </a:r>
            <a:r>
              <a:rPr lang="ru" sz="1400">
                <a:solidFill>
                  <a:srgbClr val="005CC5"/>
                </a:solidFill>
                <a:highlight>
                  <a:srgbClr val="FFD966"/>
                </a:highlight>
                <a:latin typeface="Consolas"/>
                <a:ea typeface="Consolas"/>
                <a:cs typeface="Consolas"/>
                <a:sym typeface="Consolas"/>
              </a:rPr>
              <a:t>=</a:t>
            </a:r>
            <a:r>
              <a:rPr lang="ru" sz="1400">
                <a:solidFill>
                  <a:srgbClr val="24292E"/>
                </a:solidFill>
                <a:highlight>
                  <a:srgbClr val="FFD966"/>
                </a:highlight>
                <a:latin typeface="Consolas"/>
                <a:ea typeface="Consolas"/>
                <a:cs typeface="Consolas"/>
                <a:sym typeface="Consolas"/>
              </a:rPr>
              <a:t> self.</a:t>
            </a:r>
            <a:r>
              <a:rPr lang="ru" sz="1400">
                <a:solidFill>
                  <a:srgbClr val="6F42C1"/>
                </a:solidFill>
                <a:highlight>
                  <a:srgbClr val="FFD966"/>
                </a:highlight>
                <a:latin typeface="Consolas"/>
                <a:ea typeface="Consolas"/>
                <a:cs typeface="Consolas"/>
                <a:sym typeface="Consolas"/>
              </a:rPr>
              <a:t>relu</a:t>
            </a:r>
            <a:r>
              <a:rPr lang="ru" sz="1400">
                <a:solidFill>
                  <a:srgbClr val="24292E"/>
                </a:solidFill>
                <a:highlight>
                  <a:srgbClr val="FFD966"/>
                </a:highlight>
                <a:latin typeface="Consolas"/>
                <a:ea typeface="Consolas"/>
                <a:cs typeface="Consolas"/>
                <a:sym typeface="Consolas"/>
              </a:rPr>
              <a:t>(out)</a:t>
            </a:r>
            <a:endParaRPr sz="1400">
              <a:solidFill>
                <a:srgbClr val="24292E"/>
              </a:solidFill>
              <a:highlight>
                <a:srgbClr val="FFD966"/>
              </a:highlight>
              <a:latin typeface="Consolas"/>
              <a:ea typeface="Consolas"/>
              <a:cs typeface="Consolas"/>
              <a:sym typeface="Consolas"/>
            </a:endParaRPr>
          </a:p>
          <a:p>
            <a:pPr indent="457200" lvl="0" marL="457200" rtl="0" algn="l">
              <a:lnSpc>
                <a:spcPct val="142857"/>
              </a:lnSpc>
              <a:spcBef>
                <a:spcPts val="0"/>
              </a:spcBef>
              <a:spcAft>
                <a:spcPts val="0"/>
              </a:spcAft>
              <a:buNone/>
            </a:pPr>
            <a:r>
              <a:rPr lang="ru" sz="1400">
                <a:solidFill>
                  <a:srgbClr val="D73A49"/>
                </a:solidFill>
                <a:highlight>
                  <a:srgbClr val="FFD966"/>
                </a:highlight>
                <a:latin typeface="Consolas"/>
                <a:ea typeface="Consolas"/>
                <a:cs typeface="Consolas"/>
                <a:sym typeface="Consolas"/>
              </a:rPr>
              <a:t>return</a:t>
            </a:r>
            <a:r>
              <a:rPr lang="ru" sz="1400">
                <a:solidFill>
                  <a:srgbClr val="24292E"/>
                </a:solidFill>
                <a:highlight>
                  <a:srgbClr val="FFD966"/>
                </a:highlight>
                <a:latin typeface="Consolas"/>
                <a:ea typeface="Consolas"/>
                <a:cs typeface="Consolas"/>
                <a:sym typeface="Consolas"/>
              </a:rPr>
              <a:t> out</a:t>
            </a:r>
            <a:endParaRPr sz="1400">
              <a:solidFill>
                <a:srgbClr val="24292E"/>
              </a:solidFill>
              <a:highlight>
                <a:srgbClr val="FFD966"/>
              </a:highlight>
              <a:latin typeface="Consolas"/>
              <a:ea typeface="Consolas"/>
              <a:cs typeface="Consolas"/>
              <a:sym typeface="Consolas"/>
            </a:endParaRPr>
          </a:p>
          <a:p>
            <a:pPr indent="0" lvl="0" marL="457200" rtl="0" algn="l">
              <a:lnSpc>
                <a:spcPct val="60000"/>
              </a:lnSpc>
              <a:spcBef>
                <a:spcPts val="0"/>
              </a:spcBef>
              <a:spcAft>
                <a:spcPts val="0"/>
              </a:spcAft>
              <a:buNone/>
            </a:pPr>
            <a:r>
              <a:t/>
            </a:r>
            <a:endParaRPr sz="1400">
              <a:solidFill>
                <a:srgbClr val="24292E"/>
              </a:solidFill>
              <a:highlight>
                <a:schemeClr val="lt1"/>
              </a:highlight>
              <a:latin typeface="Consolas"/>
              <a:ea typeface="Consolas"/>
              <a:cs typeface="Consolas"/>
              <a:sym typeface="Consolas"/>
            </a:endParaRPr>
          </a:p>
          <a:p>
            <a:pPr indent="0" lvl="0" marL="0" rtl="0" algn="l">
              <a:spcBef>
                <a:spcPts val="1600"/>
              </a:spcBef>
              <a:spcAft>
                <a:spcPts val="1600"/>
              </a:spcAft>
              <a:buNone/>
            </a:pPr>
            <a:r>
              <a:t/>
            </a:r>
            <a:endParaRPr sz="1200">
              <a:solidFill>
                <a:srgbClr val="24292E"/>
              </a:solidFill>
              <a:highlight>
                <a:srgbClr val="FFFFFF"/>
              </a:highlight>
              <a:latin typeface="Consolas"/>
              <a:ea typeface="Consolas"/>
              <a:cs typeface="Consolas"/>
              <a:sym typeface="Consolas"/>
            </a:endParaRPr>
          </a:p>
        </p:txBody>
      </p:sp>
      <p:sp>
        <p:nvSpPr>
          <p:cNvPr id="367" name="Google Shape;367;p43"/>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Слои остатков: код</a:t>
            </a:r>
            <a:endParaRPr b="1" sz="2800">
              <a:solidFill>
                <a:srgbClr val="006EE8"/>
              </a:solidFill>
              <a:latin typeface="Montserrat"/>
              <a:ea typeface="Montserrat"/>
              <a:cs typeface="Montserrat"/>
              <a:sym typeface="Montserrat"/>
            </a:endParaRPr>
          </a:p>
        </p:txBody>
      </p:sp>
      <p:cxnSp>
        <p:nvCxnSpPr>
          <p:cNvPr id="368" name="Google Shape;368;p43"/>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369" name="Google Shape;369;p43"/>
          <p:cNvPicPr preferRelativeResize="0"/>
          <p:nvPr/>
        </p:nvPicPr>
        <p:blipFill>
          <a:blip r:embed="rId3">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4"/>
          <p:cNvSpPr txBox="1"/>
          <p:nvPr>
            <p:ph idx="1" type="body"/>
          </p:nvPr>
        </p:nvSpPr>
        <p:spPr>
          <a:xfrm>
            <a:off x="311700" y="1000075"/>
            <a:ext cx="5958000" cy="3802500"/>
          </a:xfrm>
          <a:prstGeom prst="rect">
            <a:avLst/>
          </a:prstGeom>
        </p:spPr>
        <p:txBody>
          <a:bodyPr anchorCtr="0" anchor="t" bIns="91425" lIns="91425" spcFirstLastPara="1" rIns="91425" wrap="square" tIns="91425">
            <a:noAutofit/>
          </a:bodyPr>
          <a:lstStyle/>
          <a:p>
            <a:pPr indent="0" lvl="0" marL="0" rtl="0" algn="l">
              <a:lnSpc>
                <a:spcPct val="60000"/>
              </a:lnSpc>
              <a:spcBef>
                <a:spcPts val="0"/>
              </a:spcBef>
              <a:spcAft>
                <a:spcPts val="0"/>
              </a:spcAft>
              <a:buClr>
                <a:schemeClr val="dk1"/>
              </a:buClr>
              <a:buSzPts val="1100"/>
              <a:buFont typeface="Arial"/>
              <a:buNone/>
            </a:pPr>
            <a:r>
              <a:rPr lang="ru" sz="1000">
                <a:solidFill>
                  <a:srgbClr val="D73A49"/>
                </a:solidFill>
                <a:highlight>
                  <a:schemeClr val="lt1"/>
                </a:highlight>
                <a:latin typeface="Consolas"/>
                <a:ea typeface="Consolas"/>
                <a:cs typeface="Consolas"/>
                <a:sym typeface="Consolas"/>
              </a:rPr>
              <a:t>class</a:t>
            </a:r>
            <a:r>
              <a:rPr lang="ru" sz="1000">
                <a:solidFill>
                  <a:srgbClr val="24292E"/>
                </a:solidFill>
                <a:highlight>
                  <a:schemeClr val="lt1"/>
                </a:highlight>
                <a:latin typeface="Consolas"/>
                <a:ea typeface="Consolas"/>
                <a:cs typeface="Consolas"/>
                <a:sym typeface="Consolas"/>
              </a:rPr>
              <a:t> </a:t>
            </a:r>
            <a:r>
              <a:rPr lang="ru" sz="1000">
                <a:solidFill>
                  <a:srgbClr val="E36209"/>
                </a:solidFill>
                <a:highlight>
                  <a:schemeClr val="lt1"/>
                </a:highlight>
                <a:latin typeface="Consolas"/>
                <a:ea typeface="Consolas"/>
                <a:cs typeface="Consolas"/>
                <a:sym typeface="Consolas"/>
              </a:rPr>
              <a:t>BasicBlock</a:t>
            </a:r>
            <a:r>
              <a:rPr lang="ru" sz="1000">
                <a:solidFill>
                  <a:srgbClr val="24292E"/>
                </a:solidFill>
                <a:highlight>
                  <a:schemeClr val="lt1"/>
                </a:highlight>
                <a:latin typeface="Consolas"/>
                <a:ea typeface="Consolas"/>
                <a:cs typeface="Consolas"/>
                <a:sym typeface="Consolas"/>
              </a:rPr>
              <a:t>(nn.</a:t>
            </a:r>
            <a:r>
              <a:rPr lang="ru" sz="1000">
                <a:solidFill>
                  <a:srgbClr val="E36209"/>
                </a:solidFill>
                <a:highlight>
                  <a:schemeClr val="lt1"/>
                </a:highlight>
                <a:latin typeface="Consolas"/>
                <a:ea typeface="Consolas"/>
                <a:cs typeface="Consolas"/>
                <a:sym typeface="Consolas"/>
              </a:rPr>
              <a:t>Module</a:t>
            </a:r>
            <a:r>
              <a:rPr lang="ru" sz="1000">
                <a:solidFill>
                  <a:srgbClr val="24292E"/>
                </a:solidFill>
                <a:highlight>
                  <a:schemeClr val="lt1"/>
                </a:highlight>
                <a:latin typeface="Consolas"/>
                <a:ea typeface="Consolas"/>
                <a:cs typeface="Consolas"/>
                <a:sym typeface="Consolas"/>
              </a:rPr>
              <a:t>):</a:t>
            </a:r>
            <a:endParaRPr sz="1000">
              <a:solidFill>
                <a:srgbClr val="24292E"/>
              </a:solidFill>
              <a:highlight>
                <a:schemeClr val="lt1"/>
              </a:highlight>
              <a:latin typeface="Consolas"/>
              <a:ea typeface="Consolas"/>
              <a:cs typeface="Consolas"/>
              <a:sym typeface="Consolas"/>
            </a:endParaRPr>
          </a:p>
          <a:p>
            <a:pPr indent="0" lvl="0" marL="0" rtl="0" algn="l">
              <a:lnSpc>
                <a:spcPct val="60000"/>
              </a:lnSpc>
              <a:spcBef>
                <a:spcPts val="1600"/>
              </a:spcBef>
              <a:spcAft>
                <a:spcPts val="0"/>
              </a:spcAft>
              <a:buClr>
                <a:schemeClr val="dk1"/>
              </a:buClr>
              <a:buSzPts val="1100"/>
              <a:buFont typeface="Arial"/>
              <a:buNone/>
            </a:pPr>
            <a:r>
              <a:rPr lang="ru" sz="1000">
                <a:solidFill>
                  <a:srgbClr val="24292E"/>
                </a:solidFill>
                <a:highlight>
                  <a:schemeClr val="lt1"/>
                </a:highlight>
                <a:latin typeface="Consolas"/>
                <a:ea typeface="Consolas"/>
                <a:cs typeface="Consolas"/>
                <a:sym typeface="Consolas"/>
              </a:rPr>
              <a:t>	</a:t>
            </a:r>
            <a:r>
              <a:rPr lang="ru" sz="1000">
                <a:solidFill>
                  <a:srgbClr val="D73A49"/>
                </a:solidFill>
                <a:highlight>
                  <a:schemeClr val="lt1"/>
                </a:highlight>
                <a:latin typeface="Consolas"/>
                <a:ea typeface="Consolas"/>
                <a:cs typeface="Consolas"/>
                <a:sym typeface="Consolas"/>
              </a:rPr>
              <a:t>def</a:t>
            </a:r>
            <a:r>
              <a:rPr lang="ru" sz="1000">
                <a:solidFill>
                  <a:srgbClr val="24292E"/>
                </a:solidFill>
                <a:highlight>
                  <a:schemeClr val="lt1"/>
                </a:highlight>
                <a:latin typeface="Consolas"/>
                <a:ea typeface="Consolas"/>
                <a:cs typeface="Consolas"/>
                <a:sym typeface="Consolas"/>
              </a:rPr>
              <a:t> </a:t>
            </a:r>
            <a:r>
              <a:rPr lang="ru" sz="1000">
                <a:solidFill>
                  <a:srgbClr val="6F42C1"/>
                </a:solidFill>
                <a:highlight>
                  <a:schemeClr val="lt1"/>
                </a:highlight>
                <a:latin typeface="Consolas"/>
                <a:ea typeface="Consolas"/>
                <a:cs typeface="Consolas"/>
                <a:sym typeface="Consolas"/>
              </a:rPr>
              <a:t>__init__</a:t>
            </a:r>
            <a:r>
              <a:rPr lang="ru" sz="1000">
                <a:solidFill>
                  <a:srgbClr val="24292E"/>
                </a:solidFill>
                <a:highlight>
                  <a:schemeClr val="lt1"/>
                </a:highlight>
                <a:latin typeface="Consolas"/>
                <a:ea typeface="Consolas"/>
                <a:cs typeface="Consolas"/>
                <a:sym typeface="Consolas"/>
              </a:rPr>
              <a:t>(in_planes, planes, stride</a:t>
            </a:r>
            <a:r>
              <a:rPr lang="ru" sz="1000">
                <a:solidFill>
                  <a:srgbClr val="005CC5"/>
                </a:solidFill>
                <a:highlight>
                  <a:schemeClr val="lt1"/>
                </a:highlight>
                <a:latin typeface="Consolas"/>
                <a:ea typeface="Consolas"/>
                <a:cs typeface="Consolas"/>
                <a:sym typeface="Consolas"/>
              </a:rPr>
              <a:t>=1</a:t>
            </a:r>
            <a:r>
              <a:rPr lang="ru" sz="1000">
                <a:solidFill>
                  <a:srgbClr val="24292E"/>
                </a:solidFill>
                <a:highlight>
                  <a:schemeClr val="lt1"/>
                </a:highlight>
                <a:latin typeface="Consolas"/>
                <a:ea typeface="Consolas"/>
                <a:cs typeface="Consolas"/>
                <a:sym typeface="Consolas"/>
              </a:rPr>
              <a:t>,</a:t>
            </a:r>
            <a:r>
              <a:rPr lang="ru" sz="1000">
                <a:solidFill>
                  <a:srgbClr val="005CC5"/>
                </a:solidFill>
                <a:highlight>
                  <a:schemeClr val="lt1"/>
                </a:highlight>
                <a:latin typeface="Consolas"/>
                <a:ea typeface="Consolas"/>
                <a:cs typeface="Consolas"/>
                <a:sym typeface="Consolas"/>
              </a:rPr>
              <a:t> </a:t>
            </a:r>
            <a:r>
              <a:rPr lang="ru" sz="1000">
                <a:solidFill>
                  <a:srgbClr val="24292E"/>
                </a:solidFill>
                <a:highlight>
                  <a:schemeClr val="lt1"/>
                </a:highlight>
                <a:latin typeface="Consolas"/>
                <a:ea typeface="Consolas"/>
                <a:cs typeface="Consolas"/>
                <a:sym typeface="Consolas"/>
              </a:rPr>
              <a:t>dilation</a:t>
            </a:r>
            <a:r>
              <a:rPr lang="ru" sz="1000">
                <a:solidFill>
                  <a:srgbClr val="005CC5"/>
                </a:solidFill>
                <a:highlight>
                  <a:schemeClr val="lt1"/>
                </a:highlight>
                <a:latin typeface="Consolas"/>
                <a:ea typeface="Consolas"/>
                <a:cs typeface="Consolas"/>
                <a:sym typeface="Consolas"/>
              </a:rPr>
              <a:t>=1</a:t>
            </a:r>
            <a:r>
              <a:rPr lang="ru" sz="1000">
                <a:solidFill>
                  <a:srgbClr val="24292E"/>
                </a:solidFill>
                <a:highlight>
                  <a:schemeClr val="lt1"/>
                </a:highlight>
                <a:latin typeface="Consolas"/>
                <a:ea typeface="Consolas"/>
                <a:cs typeface="Consolas"/>
                <a:sym typeface="Consolas"/>
              </a:rPr>
              <a:t>,</a:t>
            </a:r>
            <a:r>
              <a:rPr lang="ru" sz="1000">
                <a:solidFill>
                  <a:srgbClr val="005CC5"/>
                </a:solidFill>
                <a:highlight>
                  <a:schemeClr val="lt1"/>
                </a:highlight>
                <a:latin typeface="Consolas"/>
                <a:ea typeface="Consolas"/>
                <a:cs typeface="Consolas"/>
                <a:sym typeface="Consolas"/>
              </a:rPr>
              <a:t> </a:t>
            </a:r>
            <a:r>
              <a:rPr lang="ru" sz="1000">
                <a:solidFill>
                  <a:srgbClr val="24292E"/>
                </a:solidFill>
                <a:highlight>
                  <a:schemeClr val="lt1"/>
                </a:highlight>
                <a:latin typeface="Consolas"/>
                <a:ea typeface="Consolas"/>
                <a:cs typeface="Consolas"/>
                <a:sym typeface="Consolas"/>
              </a:rPr>
              <a:t>norm_layer</a:t>
            </a:r>
            <a:r>
              <a:rPr lang="ru" sz="1000">
                <a:solidFill>
                  <a:srgbClr val="005CC5"/>
                </a:solidFill>
                <a:highlight>
                  <a:schemeClr val="lt1"/>
                </a:highlight>
                <a:latin typeface="Consolas"/>
                <a:ea typeface="Consolas"/>
                <a:cs typeface="Consolas"/>
                <a:sym typeface="Consolas"/>
              </a:rPr>
              <a:t>=None</a:t>
            </a:r>
            <a:r>
              <a:rPr lang="ru" sz="1000">
                <a:solidFill>
                  <a:srgbClr val="24292E"/>
                </a:solidFill>
                <a:highlight>
                  <a:schemeClr val="lt1"/>
                </a:highlight>
                <a:latin typeface="Consolas"/>
                <a:ea typeface="Consolas"/>
                <a:cs typeface="Consolas"/>
                <a:sym typeface="Consolas"/>
              </a:rPr>
              <a:t>):</a:t>
            </a:r>
            <a:endParaRPr sz="1000">
              <a:solidFill>
                <a:srgbClr val="24292E"/>
              </a:solidFill>
              <a:highlight>
                <a:schemeClr val="lt1"/>
              </a:highlight>
              <a:latin typeface="Consolas"/>
              <a:ea typeface="Consolas"/>
              <a:cs typeface="Consolas"/>
              <a:sym typeface="Consolas"/>
            </a:endParaRPr>
          </a:p>
          <a:p>
            <a:pPr indent="457200" lvl="0" marL="457200" rtl="0" algn="l">
              <a:lnSpc>
                <a:spcPct val="60000"/>
              </a:lnSpc>
              <a:spcBef>
                <a:spcPts val="1600"/>
              </a:spcBef>
              <a:spcAft>
                <a:spcPts val="0"/>
              </a:spcAft>
              <a:buClr>
                <a:schemeClr val="dk1"/>
              </a:buClr>
              <a:buSzPts val="1100"/>
              <a:buFont typeface="Arial"/>
              <a:buNone/>
            </a:pPr>
            <a:r>
              <a:rPr lang="ru" sz="1000">
                <a:solidFill>
                  <a:srgbClr val="6F42C1"/>
                </a:solidFill>
                <a:highlight>
                  <a:schemeClr val="lt1"/>
                </a:highlight>
                <a:latin typeface="Consolas"/>
                <a:ea typeface="Consolas"/>
                <a:cs typeface="Consolas"/>
                <a:sym typeface="Consolas"/>
              </a:rPr>
              <a:t>super</a:t>
            </a:r>
            <a:r>
              <a:rPr lang="ru" sz="1000">
                <a:solidFill>
                  <a:srgbClr val="24292E"/>
                </a:solidFill>
                <a:highlight>
                  <a:schemeClr val="lt1"/>
                </a:highlight>
                <a:latin typeface="Consolas"/>
                <a:ea typeface="Consolas"/>
                <a:cs typeface="Consolas"/>
                <a:sym typeface="Consolas"/>
              </a:rPr>
              <a:t>(</a:t>
            </a:r>
            <a:r>
              <a:rPr lang="ru" sz="1000">
                <a:solidFill>
                  <a:srgbClr val="E36209"/>
                </a:solidFill>
                <a:highlight>
                  <a:schemeClr val="lt1"/>
                </a:highlight>
                <a:latin typeface="Consolas"/>
                <a:ea typeface="Consolas"/>
                <a:cs typeface="Consolas"/>
                <a:sym typeface="Consolas"/>
              </a:rPr>
              <a:t>BasicBlock</a:t>
            </a:r>
            <a:r>
              <a:rPr lang="ru" sz="1000">
                <a:solidFill>
                  <a:srgbClr val="24292E"/>
                </a:solidFill>
                <a:highlight>
                  <a:schemeClr val="lt1"/>
                </a:highlight>
                <a:latin typeface="Consolas"/>
                <a:ea typeface="Consolas"/>
                <a:cs typeface="Consolas"/>
                <a:sym typeface="Consolas"/>
              </a:rPr>
              <a:t>, self).</a:t>
            </a:r>
            <a:r>
              <a:rPr lang="ru" sz="1000">
                <a:solidFill>
                  <a:srgbClr val="6F42C1"/>
                </a:solidFill>
                <a:highlight>
                  <a:schemeClr val="lt1"/>
                </a:highlight>
                <a:latin typeface="Consolas"/>
                <a:ea typeface="Consolas"/>
                <a:cs typeface="Consolas"/>
                <a:sym typeface="Consolas"/>
              </a:rPr>
              <a:t>__init__</a:t>
            </a:r>
            <a:r>
              <a:rPr lang="ru" sz="1000">
                <a:solidFill>
                  <a:srgbClr val="24292E"/>
                </a:solidFill>
                <a:highlight>
                  <a:schemeClr val="lt1"/>
                </a:highlight>
                <a:latin typeface="Consolas"/>
                <a:ea typeface="Consolas"/>
                <a:cs typeface="Consolas"/>
                <a:sym typeface="Consolas"/>
              </a:rPr>
              <a:t>()</a:t>
            </a:r>
            <a:endParaRPr sz="1000">
              <a:solidFill>
                <a:srgbClr val="24292E"/>
              </a:solidFill>
              <a:highlight>
                <a:schemeClr val="lt1"/>
              </a:highlight>
              <a:latin typeface="Consolas"/>
              <a:ea typeface="Consolas"/>
              <a:cs typeface="Consolas"/>
              <a:sym typeface="Consolas"/>
            </a:endParaRPr>
          </a:p>
          <a:p>
            <a:pPr indent="0" lvl="0" marL="914400" rtl="0" algn="l">
              <a:lnSpc>
                <a:spcPct val="142857"/>
              </a:lnSpc>
              <a:spcBef>
                <a:spcPts val="1600"/>
              </a:spcBef>
              <a:spcAft>
                <a:spcPts val="0"/>
              </a:spcAft>
              <a:buClr>
                <a:schemeClr val="dk1"/>
              </a:buClr>
              <a:buSzPts val="1100"/>
              <a:buFont typeface="Arial"/>
              <a:buNone/>
            </a:pPr>
            <a:r>
              <a:rPr lang="ru" sz="1000">
                <a:solidFill>
                  <a:srgbClr val="D73A49"/>
                </a:solidFill>
                <a:highlight>
                  <a:schemeClr val="lt1"/>
                </a:highlight>
                <a:latin typeface="Consolas"/>
                <a:ea typeface="Consolas"/>
                <a:cs typeface="Consolas"/>
                <a:sym typeface="Consolas"/>
              </a:rPr>
              <a:t>if</a:t>
            </a:r>
            <a:r>
              <a:rPr lang="ru" sz="1000">
                <a:solidFill>
                  <a:srgbClr val="24292E"/>
                </a:solidFill>
                <a:highlight>
                  <a:schemeClr val="lt1"/>
                </a:highlight>
                <a:latin typeface="Consolas"/>
                <a:ea typeface="Consolas"/>
                <a:cs typeface="Consolas"/>
                <a:sym typeface="Consolas"/>
              </a:rPr>
              <a:t> norm_layer </a:t>
            </a:r>
            <a:r>
              <a:rPr lang="ru" sz="1000">
                <a:solidFill>
                  <a:srgbClr val="005CC5"/>
                </a:solidFill>
                <a:highlight>
                  <a:schemeClr val="lt1"/>
                </a:highlight>
                <a:latin typeface="Consolas"/>
                <a:ea typeface="Consolas"/>
                <a:cs typeface="Consolas"/>
                <a:sym typeface="Consolas"/>
              </a:rPr>
              <a:t>is</a:t>
            </a:r>
            <a:r>
              <a:rPr lang="ru" sz="1000">
                <a:solidFill>
                  <a:srgbClr val="24292E"/>
                </a:solidFill>
                <a:highlight>
                  <a:schemeClr val="lt1"/>
                </a:highlight>
                <a:latin typeface="Consolas"/>
                <a:ea typeface="Consolas"/>
                <a:cs typeface="Consolas"/>
                <a:sym typeface="Consolas"/>
              </a:rPr>
              <a:t> </a:t>
            </a:r>
            <a:r>
              <a:rPr lang="ru" sz="1000">
                <a:solidFill>
                  <a:srgbClr val="005CC5"/>
                </a:solidFill>
                <a:highlight>
                  <a:schemeClr val="lt1"/>
                </a:highlight>
                <a:latin typeface="Consolas"/>
                <a:ea typeface="Consolas"/>
                <a:cs typeface="Consolas"/>
                <a:sym typeface="Consolas"/>
              </a:rPr>
              <a:t>None</a:t>
            </a:r>
            <a:r>
              <a:rPr lang="ru" sz="1000">
                <a:solidFill>
                  <a:srgbClr val="24292E"/>
                </a:solidFill>
                <a:highlight>
                  <a:schemeClr val="lt1"/>
                </a:highlight>
                <a:latin typeface="Consolas"/>
                <a:ea typeface="Consolas"/>
                <a:cs typeface="Consolas"/>
                <a:sym typeface="Consolas"/>
              </a:rPr>
              <a:t>:</a:t>
            </a:r>
            <a:endParaRPr sz="1000">
              <a:solidFill>
                <a:srgbClr val="24292E"/>
              </a:solidFill>
              <a:highlight>
                <a:schemeClr val="lt1"/>
              </a:highlight>
              <a:latin typeface="Consolas"/>
              <a:ea typeface="Consolas"/>
              <a:cs typeface="Consolas"/>
              <a:sym typeface="Consolas"/>
            </a:endParaRPr>
          </a:p>
          <a:p>
            <a:pPr indent="0" lvl="0" marL="914400" rtl="0" algn="l">
              <a:lnSpc>
                <a:spcPct val="142857"/>
              </a:lnSpc>
              <a:spcBef>
                <a:spcPts val="0"/>
              </a:spcBef>
              <a:spcAft>
                <a:spcPts val="0"/>
              </a:spcAft>
              <a:buClr>
                <a:schemeClr val="dk1"/>
              </a:buClr>
              <a:buSzPts val="1100"/>
              <a:buFont typeface="Arial"/>
              <a:buNone/>
            </a:pPr>
            <a:r>
              <a:rPr lang="ru" sz="1000">
                <a:solidFill>
                  <a:srgbClr val="24292E"/>
                </a:solidFill>
                <a:highlight>
                  <a:schemeClr val="lt1"/>
                </a:highlight>
                <a:latin typeface="Consolas"/>
                <a:ea typeface="Consolas"/>
                <a:cs typeface="Consolas"/>
                <a:sym typeface="Consolas"/>
              </a:rPr>
              <a:t>          norm_layer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nn.</a:t>
            </a:r>
            <a:r>
              <a:rPr lang="ru" sz="1000">
                <a:solidFill>
                  <a:srgbClr val="E36209"/>
                </a:solidFill>
                <a:highlight>
                  <a:schemeClr val="lt1"/>
                </a:highlight>
                <a:latin typeface="Consolas"/>
                <a:ea typeface="Consolas"/>
                <a:cs typeface="Consolas"/>
                <a:sym typeface="Consolas"/>
              </a:rPr>
              <a:t>BatchNorm2d</a:t>
            </a:r>
            <a:endParaRPr sz="1000">
              <a:solidFill>
                <a:srgbClr val="24292E"/>
              </a:solidFill>
              <a:highlight>
                <a:schemeClr val="lt1"/>
              </a:highlight>
              <a:latin typeface="Consolas"/>
              <a:ea typeface="Consolas"/>
              <a:cs typeface="Consolas"/>
              <a:sym typeface="Consolas"/>
            </a:endParaRPr>
          </a:p>
          <a:p>
            <a:pPr indent="0" lvl="0" marL="914400" rtl="0" algn="l">
              <a:lnSpc>
                <a:spcPct val="142857"/>
              </a:lnSpc>
              <a:spcBef>
                <a:spcPts val="0"/>
              </a:spcBef>
              <a:spcAft>
                <a:spcPts val="0"/>
              </a:spcAft>
              <a:buNone/>
            </a:pPr>
            <a:r>
              <a:rPr lang="ru" sz="1000">
                <a:solidFill>
                  <a:srgbClr val="24292E"/>
                </a:solidFill>
                <a:highlight>
                  <a:schemeClr val="lt1"/>
                </a:highlight>
                <a:latin typeface="Consolas"/>
                <a:ea typeface="Consolas"/>
                <a:cs typeface="Consolas"/>
                <a:sym typeface="Consolas"/>
              </a:rPr>
              <a:t>self.conv1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nn.</a:t>
            </a:r>
            <a:r>
              <a:rPr lang="ru" sz="1000">
                <a:solidFill>
                  <a:srgbClr val="E36209"/>
                </a:solidFill>
                <a:highlight>
                  <a:schemeClr val="lt1"/>
                </a:highlight>
                <a:latin typeface="Consolas"/>
                <a:ea typeface="Consolas"/>
                <a:cs typeface="Consolas"/>
                <a:sym typeface="Consolas"/>
              </a:rPr>
              <a:t>Conv2d</a:t>
            </a:r>
            <a:r>
              <a:rPr lang="ru" sz="1000">
                <a:solidFill>
                  <a:srgbClr val="24292E"/>
                </a:solidFill>
                <a:highlight>
                  <a:schemeClr val="lt1"/>
                </a:highlight>
                <a:latin typeface="Consolas"/>
                <a:ea typeface="Consolas"/>
                <a:cs typeface="Consolas"/>
                <a:sym typeface="Consolas"/>
              </a:rPr>
              <a:t>(planes, planes, kernel_size</a:t>
            </a:r>
            <a:r>
              <a:rPr lang="ru" sz="1000">
                <a:solidFill>
                  <a:srgbClr val="005CC5"/>
                </a:solidFill>
                <a:highlight>
                  <a:schemeClr val="lt1"/>
                </a:highlight>
                <a:latin typeface="Consolas"/>
                <a:ea typeface="Consolas"/>
                <a:cs typeface="Consolas"/>
                <a:sym typeface="Consolas"/>
              </a:rPr>
              <a:t>=3</a:t>
            </a:r>
            <a:r>
              <a:rPr lang="ru" sz="1000">
                <a:solidFill>
                  <a:srgbClr val="24292E"/>
                </a:solidFill>
                <a:highlight>
                  <a:schemeClr val="lt1"/>
                </a:highlight>
                <a:latin typeface="Consolas"/>
                <a:ea typeface="Consolas"/>
                <a:cs typeface="Consolas"/>
                <a:sym typeface="Consolas"/>
              </a:rPr>
              <a:t>,stride</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stride,</a:t>
            </a:r>
            <a:endParaRPr sz="1000">
              <a:solidFill>
                <a:srgbClr val="24292E"/>
              </a:solidFill>
              <a:highlight>
                <a:schemeClr val="lt1"/>
              </a:highlight>
              <a:latin typeface="Consolas"/>
              <a:ea typeface="Consolas"/>
              <a:cs typeface="Consolas"/>
              <a:sym typeface="Consolas"/>
            </a:endParaRPr>
          </a:p>
          <a:p>
            <a:pPr indent="457200" lvl="0" marL="914400" rtl="0" algn="l">
              <a:lnSpc>
                <a:spcPct val="142857"/>
              </a:lnSpc>
              <a:spcBef>
                <a:spcPts val="0"/>
              </a:spcBef>
              <a:spcAft>
                <a:spcPts val="0"/>
              </a:spcAft>
              <a:buClr>
                <a:schemeClr val="dk1"/>
              </a:buClr>
              <a:buSzPts val="1100"/>
              <a:buFont typeface="Arial"/>
              <a:buNone/>
            </a:pPr>
            <a:r>
              <a:rPr lang="ru" sz="1000">
                <a:solidFill>
                  <a:srgbClr val="24292E"/>
                </a:solidFill>
                <a:highlight>
                  <a:schemeClr val="lt1"/>
                </a:highlight>
                <a:latin typeface="Consolas"/>
                <a:ea typeface="Consolas"/>
                <a:cs typeface="Consolas"/>
                <a:sym typeface="Consolas"/>
              </a:rPr>
              <a:t>padding</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dilation, bias</a:t>
            </a:r>
            <a:r>
              <a:rPr lang="ru" sz="1000">
                <a:solidFill>
                  <a:srgbClr val="005CC5"/>
                </a:solidFill>
                <a:highlight>
                  <a:schemeClr val="lt1"/>
                </a:highlight>
                <a:latin typeface="Consolas"/>
                <a:ea typeface="Consolas"/>
                <a:cs typeface="Consolas"/>
                <a:sym typeface="Consolas"/>
              </a:rPr>
              <a:t>=False</a:t>
            </a:r>
            <a:r>
              <a:rPr lang="ru" sz="1000">
                <a:solidFill>
                  <a:srgbClr val="24292E"/>
                </a:solidFill>
                <a:highlight>
                  <a:schemeClr val="lt1"/>
                </a:highlight>
                <a:latin typeface="Consolas"/>
                <a:ea typeface="Consolas"/>
                <a:cs typeface="Consolas"/>
                <a:sym typeface="Consolas"/>
              </a:rPr>
              <a:t>, dilation</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dilation)</a:t>
            </a:r>
            <a:endParaRPr sz="1000">
              <a:solidFill>
                <a:srgbClr val="24292E"/>
              </a:solidFill>
              <a:highlight>
                <a:schemeClr val="lt1"/>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ru" sz="1000">
                <a:solidFill>
                  <a:srgbClr val="24292E"/>
                </a:solidFill>
                <a:highlight>
                  <a:schemeClr val="lt1"/>
                </a:highlight>
                <a:latin typeface="Consolas"/>
                <a:ea typeface="Consolas"/>
                <a:cs typeface="Consolas"/>
                <a:sym typeface="Consolas"/>
              </a:rPr>
              <a:t>		self.bn1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a:t>
            </a:r>
            <a:r>
              <a:rPr lang="ru" sz="1000">
                <a:solidFill>
                  <a:srgbClr val="6F42C1"/>
                </a:solidFill>
                <a:highlight>
                  <a:schemeClr val="lt1"/>
                </a:highlight>
                <a:latin typeface="Consolas"/>
                <a:ea typeface="Consolas"/>
                <a:cs typeface="Consolas"/>
                <a:sym typeface="Consolas"/>
              </a:rPr>
              <a:t>norm_layer</a:t>
            </a:r>
            <a:r>
              <a:rPr lang="ru" sz="1000">
                <a:solidFill>
                  <a:srgbClr val="24292E"/>
                </a:solidFill>
                <a:highlight>
                  <a:schemeClr val="lt1"/>
                </a:highlight>
                <a:latin typeface="Consolas"/>
                <a:ea typeface="Consolas"/>
                <a:cs typeface="Consolas"/>
                <a:sym typeface="Consolas"/>
              </a:rPr>
              <a:t>(planes)</a:t>
            </a:r>
            <a:endParaRPr sz="1000">
              <a:solidFill>
                <a:srgbClr val="24292E"/>
              </a:solidFill>
              <a:highlight>
                <a:schemeClr val="lt1"/>
              </a:highlight>
              <a:latin typeface="Consolas"/>
              <a:ea typeface="Consolas"/>
              <a:cs typeface="Consolas"/>
              <a:sym typeface="Consolas"/>
            </a:endParaRPr>
          </a:p>
          <a:p>
            <a:pPr indent="0" lvl="0" marL="914400" rtl="0" algn="l">
              <a:lnSpc>
                <a:spcPct val="142857"/>
              </a:lnSpc>
              <a:spcBef>
                <a:spcPts val="0"/>
              </a:spcBef>
              <a:spcAft>
                <a:spcPts val="0"/>
              </a:spcAft>
              <a:buNone/>
            </a:pPr>
            <a:r>
              <a:rPr lang="ru" sz="1000">
                <a:solidFill>
                  <a:srgbClr val="24292E"/>
                </a:solidFill>
                <a:highlight>
                  <a:schemeClr val="lt1"/>
                </a:highlight>
                <a:latin typeface="Consolas"/>
                <a:ea typeface="Consolas"/>
                <a:cs typeface="Consolas"/>
                <a:sym typeface="Consolas"/>
              </a:rPr>
              <a:t>self.conv2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nn.</a:t>
            </a:r>
            <a:r>
              <a:rPr lang="ru" sz="1000">
                <a:solidFill>
                  <a:srgbClr val="E36209"/>
                </a:solidFill>
                <a:highlight>
                  <a:schemeClr val="lt1"/>
                </a:highlight>
                <a:latin typeface="Consolas"/>
                <a:ea typeface="Consolas"/>
                <a:cs typeface="Consolas"/>
                <a:sym typeface="Consolas"/>
              </a:rPr>
              <a:t>Conv2d</a:t>
            </a:r>
            <a:r>
              <a:rPr lang="ru" sz="1000">
                <a:solidFill>
                  <a:srgbClr val="24292E"/>
                </a:solidFill>
                <a:highlight>
                  <a:schemeClr val="lt1"/>
                </a:highlight>
                <a:latin typeface="Consolas"/>
                <a:ea typeface="Consolas"/>
                <a:cs typeface="Consolas"/>
                <a:sym typeface="Consolas"/>
              </a:rPr>
              <a:t>(planes, planes, kernel_size</a:t>
            </a:r>
            <a:r>
              <a:rPr lang="ru" sz="1000">
                <a:solidFill>
                  <a:srgbClr val="005CC5"/>
                </a:solidFill>
                <a:highlight>
                  <a:schemeClr val="lt1"/>
                </a:highlight>
                <a:latin typeface="Consolas"/>
                <a:ea typeface="Consolas"/>
                <a:cs typeface="Consolas"/>
                <a:sym typeface="Consolas"/>
              </a:rPr>
              <a:t>=3</a:t>
            </a:r>
            <a:r>
              <a:rPr lang="ru" sz="1000">
                <a:solidFill>
                  <a:srgbClr val="24292E"/>
                </a:solidFill>
                <a:highlight>
                  <a:schemeClr val="lt1"/>
                </a:highlight>
                <a:latin typeface="Consolas"/>
                <a:ea typeface="Consolas"/>
                <a:cs typeface="Consolas"/>
                <a:sym typeface="Consolas"/>
              </a:rPr>
              <a:t>,stride</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stride,</a:t>
            </a:r>
            <a:endParaRPr sz="1000">
              <a:solidFill>
                <a:srgbClr val="24292E"/>
              </a:solidFill>
              <a:highlight>
                <a:schemeClr val="lt1"/>
              </a:highlight>
              <a:latin typeface="Consolas"/>
              <a:ea typeface="Consolas"/>
              <a:cs typeface="Consolas"/>
              <a:sym typeface="Consolas"/>
            </a:endParaRPr>
          </a:p>
          <a:p>
            <a:pPr indent="457200" lvl="0" marL="914400" rtl="0" algn="l">
              <a:lnSpc>
                <a:spcPct val="142857"/>
              </a:lnSpc>
              <a:spcBef>
                <a:spcPts val="0"/>
              </a:spcBef>
              <a:spcAft>
                <a:spcPts val="0"/>
              </a:spcAft>
              <a:buClr>
                <a:schemeClr val="dk1"/>
              </a:buClr>
              <a:buSzPts val="1100"/>
              <a:buFont typeface="Arial"/>
              <a:buNone/>
            </a:pPr>
            <a:r>
              <a:rPr lang="ru" sz="1000">
                <a:solidFill>
                  <a:srgbClr val="24292E"/>
                </a:solidFill>
                <a:highlight>
                  <a:schemeClr val="lt1"/>
                </a:highlight>
                <a:latin typeface="Consolas"/>
                <a:ea typeface="Consolas"/>
                <a:cs typeface="Consolas"/>
                <a:sym typeface="Consolas"/>
              </a:rPr>
              <a:t>padding</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dilation, bias</a:t>
            </a:r>
            <a:r>
              <a:rPr lang="ru" sz="1000">
                <a:solidFill>
                  <a:srgbClr val="005CC5"/>
                </a:solidFill>
                <a:highlight>
                  <a:schemeClr val="lt1"/>
                </a:highlight>
                <a:latin typeface="Consolas"/>
                <a:ea typeface="Consolas"/>
                <a:cs typeface="Consolas"/>
                <a:sym typeface="Consolas"/>
              </a:rPr>
              <a:t>=False</a:t>
            </a:r>
            <a:r>
              <a:rPr lang="ru" sz="1000">
                <a:solidFill>
                  <a:srgbClr val="24292E"/>
                </a:solidFill>
                <a:highlight>
                  <a:schemeClr val="lt1"/>
                </a:highlight>
                <a:latin typeface="Consolas"/>
                <a:ea typeface="Consolas"/>
                <a:cs typeface="Consolas"/>
                <a:sym typeface="Consolas"/>
              </a:rPr>
              <a:t>, dilation</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dilation)</a:t>
            </a:r>
            <a:endParaRPr sz="1000">
              <a:solidFill>
                <a:srgbClr val="24292E"/>
              </a:solidFill>
              <a:highlight>
                <a:schemeClr val="lt1"/>
              </a:highlight>
              <a:latin typeface="Consolas"/>
              <a:ea typeface="Consolas"/>
              <a:cs typeface="Consolas"/>
              <a:sym typeface="Consolas"/>
            </a:endParaRPr>
          </a:p>
          <a:p>
            <a:pPr indent="457200" lvl="0" marL="457200" rtl="0" algn="l">
              <a:lnSpc>
                <a:spcPct val="142857"/>
              </a:lnSpc>
              <a:spcBef>
                <a:spcPts val="0"/>
              </a:spcBef>
              <a:spcAft>
                <a:spcPts val="0"/>
              </a:spcAft>
              <a:buClr>
                <a:schemeClr val="dk1"/>
              </a:buClr>
              <a:buSzPts val="1100"/>
              <a:buFont typeface="Arial"/>
              <a:buNone/>
            </a:pPr>
            <a:r>
              <a:rPr lang="ru" sz="1000">
                <a:solidFill>
                  <a:srgbClr val="24292E"/>
                </a:solidFill>
                <a:highlight>
                  <a:schemeClr val="lt1"/>
                </a:highlight>
                <a:latin typeface="Consolas"/>
                <a:ea typeface="Consolas"/>
                <a:cs typeface="Consolas"/>
                <a:sym typeface="Consolas"/>
              </a:rPr>
              <a:t>self.bn1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a:t>
            </a:r>
            <a:r>
              <a:rPr lang="ru" sz="1000">
                <a:solidFill>
                  <a:srgbClr val="6F42C1"/>
                </a:solidFill>
                <a:highlight>
                  <a:schemeClr val="lt1"/>
                </a:highlight>
                <a:latin typeface="Consolas"/>
                <a:ea typeface="Consolas"/>
                <a:cs typeface="Consolas"/>
                <a:sym typeface="Consolas"/>
              </a:rPr>
              <a:t>norm_layer</a:t>
            </a:r>
            <a:r>
              <a:rPr lang="ru" sz="1000">
                <a:solidFill>
                  <a:srgbClr val="24292E"/>
                </a:solidFill>
                <a:highlight>
                  <a:schemeClr val="lt1"/>
                </a:highlight>
                <a:latin typeface="Consolas"/>
                <a:ea typeface="Consolas"/>
                <a:cs typeface="Consolas"/>
                <a:sym typeface="Consolas"/>
              </a:rPr>
              <a:t>(planes)		</a:t>
            </a:r>
            <a:endParaRPr sz="1000">
              <a:solidFill>
                <a:srgbClr val="24292E"/>
              </a:solidFill>
              <a:highlight>
                <a:schemeClr val="lt1"/>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ru" sz="1000">
                <a:solidFill>
                  <a:srgbClr val="24292E"/>
                </a:solidFill>
                <a:highlight>
                  <a:schemeClr val="lt1"/>
                </a:highlight>
                <a:latin typeface="Consolas"/>
                <a:ea typeface="Consolas"/>
                <a:cs typeface="Consolas"/>
                <a:sym typeface="Consolas"/>
              </a:rPr>
              <a:t>		self.relu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nn.</a:t>
            </a:r>
            <a:r>
              <a:rPr lang="ru" sz="1000">
                <a:solidFill>
                  <a:srgbClr val="E36209"/>
                </a:solidFill>
                <a:highlight>
                  <a:schemeClr val="lt1"/>
                </a:highlight>
                <a:latin typeface="Consolas"/>
                <a:ea typeface="Consolas"/>
                <a:cs typeface="Consolas"/>
                <a:sym typeface="Consolas"/>
              </a:rPr>
              <a:t>ReLU</a:t>
            </a:r>
            <a:r>
              <a:rPr lang="ru" sz="1000">
                <a:solidFill>
                  <a:srgbClr val="24292E"/>
                </a:solidFill>
                <a:highlight>
                  <a:schemeClr val="lt1"/>
                </a:highlight>
                <a:latin typeface="Consolas"/>
                <a:ea typeface="Consolas"/>
                <a:cs typeface="Consolas"/>
                <a:sym typeface="Consolas"/>
              </a:rPr>
              <a:t>(inplace</a:t>
            </a:r>
            <a:r>
              <a:rPr lang="ru" sz="1000">
                <a:solidFill>
                  <a:srgbClr val="005CC5"/>
                </a:solidFill>
                <a:highlight>
                  <a:schemeClr val="lt1"/>
                </a:highlight>
                <a:latin typeface="Consolas"/>
                <a:ea typeface="Consolas"/>
                <a:cs typeface="Consolas"/>
                <a:sym typeface="Consolas"/>
              </a:rPr>
              <a:t>=True</a:t>
            </a:r>
            <a:r>
              <a:rPr lang="ru" sz="1000">
                <a:solidFill>
                  <a:srgbClr val="24292E"/>
                </a:solidFill>
                <a:highlight>
                  <a:schemeClr val="lt1"/>
                </a:highlight>
                <a:latin typeface="Consolas"/>
                <a:ea typeface="Consolas"/>
                <a:cs typeface="Consolas"/>
                <a:sym typeface="Consolas"/>
              </a:rPr>
              <a:t>)</a:t>
            </a:r>
            <a:endParaRPr sz="1000">
              <a:solidFill>
                <a:srgbClr val="D73A49"/>
              </a:solidFill>
              <a:highlight>
                <a:schemeClr val="lt1"/>
              </a:highlight>
              <a:latin typeface="Consolas"/>
              <a:ea typeface="Consolas"/>
              <a:cs typeface="Consolas"/>
              <a:sym typeface="Consolas"/>
            </a:endParaRPr>
          </a:p>
          <a:p>
            <a:pPr indent="0" lvl="0" marL="457200" rtl="0" algn="l">
              <a:lnSpc>
                <a:spcPct val="60000"/>
              </a:lnSpc>
              <a:spcBef>
                <a:spcPts val="0"/>
              </a:spcBef>
              <a:spcAft>
                <a:spcPts val="0"/>
              </a:spcAft>
              <a:buNone/>
            </a:pPr>
            <a:r>
              <a:t/>
            </a:r>
            <a:endParaRPr sz="1400">
              <a:solidFill>
                <a:srgbClr val="24292E"/>
              </a:solidFill>
              <a:highlight>
                <a:schemeClr val="lt1"/>
              </a:highlight>
              <a:latin typeface="Consolas"/>
              <a:ea typeface="Consolas"/>
              <a:cs typeface="Consolas"/>
              <a:sym typeface="Consolas"/>
            </a:endParaRPr>
          </a:p>
          <a:p>
            <a:pPr indent="0" lvl="0" marL="0" rtl="0" algn="l">
              <a:spcBef>
                <a:spcPts val="1600"/>
              </a:spcBef>
              <a:spcAft>
                <a:spcPts val="1600"/>
              </a:spcAft>
              <a:buNone/>
            </a:pPr>
            <a:r>
              <a:t/>
            </a:r>
            <a:endParaRPr sz="1200">
              <a:solidFill>
                <a:srgbClr val="24292E"/>
              </a:solidFill>
              <a:highlight>
                <a:srgbClr val="FFFFFF"/>
              </a:highlight>
              <a:latin typeface="Consolas"/>
              <a:ea typeface="Consolas"/>
              <a:cs typeface="Consolas"/>
              <a:sym typeface="Consolas"/>
            </a:endParaRPr>
          </a:p>
        </p:txBody>
      </p:sp>
      <p:sp>
        <p:nvSpPr>
          <p:cNvPr id="375" name="Google Shape;375;p44"/>
          <p:cNvSpPr txBox="1"/>
          <p:nvPr/>
        </p:nvSpPr>
        <p:spPr>
          <a:xfrm>
            <a:off x="6265600" y="1286550"/>
            <a:ext cx="2697900" cy="3000000"/>
          </a:xfrm>
          <a:prstGeom prst="rect">
            <a:avLst/>
          </a:prstGeom>
          <a:noFill/>
          <a:ln>
            <a:noFill/>
          </a:ln>
        </p:spPr>
        <p:txBody>
          <a:bodyPr anchorCtr="0" anchor="t" bIns="91425" lIns="91425" spcFirstLastPara="1" rIns="91425" wrap="square" tIns="91425">
            <a:noAutofit/>
          </a:bodyPr>
          <a:lstStyle/>
          <a:p>
            <a:pPr indent="0" lvl="0" marL="0" rtl="0" algn="l">
              <a:lnSpc>
                <a:spcPct val="60000"/>
              </a:lnSpc>
              <a:spcBef>
                <a:spcPts val="0"/>
              </a:spcBef>
              <a:spcAft>
                <a:spcPts val="0"/>
              </a:spcAft>
              <a:buNone/>
            </a:pPr>
            <a:r>
              <a:rPr lang="ru" sz="1000">
                <a:solidFill>
                  <a:srgbClr val="D73A49"/>
                </a:solidFill>
                <a:highlight>
                  <a:schemeClr val="lt1"/>
                </a:highlight>
                <a:latin typeface="Consolas"/>
                <a:ea typeface="Consolas"/>
                <a:cs typeface="Consolas"/>
                <a:sym typeface="Consolas"/>
              </a:rPr>
              <a:t>def</a:t>
            </a:r>
            <a:r>
              <a:rPr lang="ru" sz="1000">
                <a:solidFill>
                  <a:srgbClr val="24292E"/>
                </a:solidFill>
                <a:highlight>
                  <a:schemeClr val="lt1"/>
                </a:highlight>
                <a:latin typeface="Consolas"/>
                <a:ea typeface="Consolas"/>
                <a:cs typeface="Consolas"/>
                <a:sym typeface="Consolas"/>
              </a:rPr>
              <a:t> </a:t>
            </a:r>
            <a:r>
              <a:rPr lang="ru" sz="1000">
                <a:solidFill>
                  <a:srgbClr val="6F42C1"/>
                </a:solidFill>
                <a:highlight>
                  <a:schemeClr val="lt1"/>
                </a:highlight>
                <a:latin typeface="Consolas"/>
                <a:ea typeface="Consolas"/>
                <a:cs typeface="Consolas"/>
                <a:sym typeface="Consolas"/>
              </a:rPr>
              <a:t>forward</a:t>
            </a:r>
            <a:r>
              <a:rPr lang="ru" sz="1000">
                <a:solidFill>
                  <a:srgbClr val="24292E"/>
                </a:solidFill>
                <a:highlight>
                  <a:schemeClr val="lt1"/>
                </a:highlight>
                <a:latin typeface="Consolas"/>
                <a:ea typeface="Consolas"/>
                <a:cs typeface="Consolas"/>
                <a:sym typeface="Consolas"/>
              </a:rPr>
              <a:t>(self, x):</a:t>
            </a:r>
            <a:endParaRPr sz="1000">
              <a:solidFill>
                <a:srgbClr val="24292E"/>
              </a:solidFill>
              <a:highlight>
                <a:schemeClr val="lt1"/>
              </a:highlight>
              <a:latin typeface="Consolas"/>
              <a:ea typeface="Consolas"/>
              <a:cs typeface="Consolas"/>
              <a:sym typeface="Consolas"/>
            </a:endParaRPr>
          </a:p>
          <a:p>
            <a:pPr indent="0" lvl="0" marL="0" rtl="0" algn="l">
              <a:lnSpc>
                <a:spcPct val="60000"/>
              </a:lnSpc>
              <a:spcBef>
                <a:spcPts val="1600"/>
              </a:spcBef>
              <a:spcAft>
                <a:spcPts val="0"/>
              </a:spcAft>
              <a:buNone/>
            </a:pPr>
            <a:r>
              <a:rPr lang="ru" sz="1000">
                <a:solidFill>
                  <a:srgbClr val="24292E"/>
                </a:solidFill>
                <a:highlight>
                  <a:schemeClr val="lt1"/>
                </a:highlight>
                <a:latin typeface="Consolas"/>
                <a:ea typeface="Consolas"/>
                <a:cs typeface="Consolas"/>
                <a:sym typeface="Consolas"/>
              </a:rPr>
              <a:t>	identity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x</a:t>
            </a:r>
            <a:endParaRPr sz="1000">
              <a:solidFill>
                <a:srgbClr val="24292E"/>
              </a:solidFill>
              <a:highlight>
                <a:schemeClr val="lt1"/>
              </a:highlight>
              <a:latin typeface="Consolas"/>
              <a:ea typeface="Consolas"/>
              <a:cs typeface="Consolas"/>
              <a:sym typeface="Consolas"/>
            </a:endParaRPr>
          </a:p>
          <a:p>
            <a:pPr indent="0" lvl="0" marL="0" rtl="0" algn="l">
              <a:spcBef>
                <a:spcPts val="1600"/>
              </a:spcBef>
              <a:spcAft>
                <a:spcPts val="0"/>
              </a:spcAft>
              <a:buNone/>
            </a:pPr>
            <a:r>
              <a:rPr lang="ru" sz="1000">
                <a:solidFill>
                  <a:srgbClr val="24292E"/>
                </a:solidFill>
                <a:highlight>
                  <a:schemeClr val="lt1"/>
                </a:highlight>
                <a:latin typeface="Consolas"/>
                <a:ea typeface="Consolas"/>
                <a:cs typeface="Consolas"/>
                <a:sym typeface="Consolas"/>
              </a:rPr>
              <a:t>	</a:t>
            </a:r>
            <a:r>
              <a:rPr lang="ru" sz="1000">
                <a:solidFill>
                  <a:srgbClr val="24292E"/>
                </a:solidFill>
                <a:highlight>
                  <a:srgbClr val="FFFFFF"/>
                </a:highlight>
                <a:latin typeface="Consolas"/>
                <a:ea typeface="Consolas"/>
                <a:cs typeface="Consolas"/>
                <a:sym typeface="Consolas"/>
              </a:rPr>
              <a:t>out </a:t>
            </a:r>
            <a:r>
              <a:rPr lang="ru" sz="1000">
                <a:solidFill>
                  <a:srgbClr val="005CC5"/>
                </a:solidFill>
                <a:highlight>
                  <a:srgbClr val="FFFFFF"/>
                </a:highlight>
                <a:latin typeface="Consolas"/>
                <a:ea typeface="Consolas"/>
                <a:cs typeface="Consolas"/>
                <a:sym typeface="Consolas"/>
              </a:rPr>
              <a:t>=</a:t>
            </a:r>
            <a:r>
              <a:rPr lang="ru" sz="1000">
                <a:solidFill>
                  <a:srgbClr val="24292E"/>
                </a:solidFill>
                <a:highlight>
                  <a:srgbClr val="FFFFFF"/>
                </a:highlight>
                <a:latin typeface="Consolas"/>
                <a:ea typeface="Consolas"/>
                <a:cs typeface="Consolas"/>
                <a:sym typeface="Consolas"/>
              </a:rPr>
              <a:t> self.</a:t>
            </a:r>
            <a:r>
              <a:rPr lang="ru" sz="1000">
                <a:solidFill>
                  <a:srgbClr val="6F42C1"/>
                </a:solidFill>
                <a:highlight>
                  <a:srgbClr val="FFFFFF"/>
                </a:highlight>
                <a:latin typeface="Consolas"/>
                <a:ea typeface="Consolas"/>
                <a:cs typeface="Consolas"/>
                <a:sym typeface="Consolas"/>
              </a:rPr>
              <a:t>conv1</a:t>
            </a:r>
            <a:r>
              <a:rPr lang="ru" sz="1000">
                <a:solidFill>
                  <a:srgbClr val="24292E"/>
                </a:solidFill>
                <a:highlight>
                  <a:srgbClr val="FFFFFF"/>
                </a:highlight>
                <a:latin typeface="Consolas"/>
                <a:ea typeface="Consolas"/>
                <a:cs typeface="Consolas"/>
                <a:sym typeface="Consolas"/>
              </a:rPr>
              <a:t>(x)</a:t>
            </a:r>
            <a:endParaRPr sz="10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rPr lang="ru" sz="1000">
                <a:solidFill>
                  <a:srgbClr val="24292E"/>
                </a:solidFill>
                <a:highlight>
                  <a:srgbClr val="FFFFFF"/>
                </a:highlight>
                <a:latin typeface="Consolas"/>
                <a:ea typeface="Consolas"/>
                <a:cs typeface="Consolas"/>
                <a:sym typeface="Consolas"/>
              </a:rPr>
              <a:t>      	out </a:t>
            </a:r>
            <a:r>
              <a:rPr lang="ru" sz="1000">
                <a:solidFill>
                  <a:srgbClr val="005CC5"/>
                </a:solidFill>
                <a:highlight>
                  <a:srgbClr val="FFFFFF"/>
                </a:highlight>
                <a:latin typeface="Consolas"/>
                <a:ea typeface="Consolas"/>
                <a:cs typeface="Consolas"/>
                <a:sym typeface="Consolas"/>
              </a:rPr>
              <a:t>=</a:t>
            </a:r>
            <a:r>
              <a:rPr lang="ru" sz="1000">
                <a:solidFill>
                  <a:srgbClr val="24292E"/>
                </a:solidFill>
                <a:highlight>
                  <a:srgbClr val="FFFFFF"/>
                </a:highlight>
                <a:latin typeface="Consolas"/>
                <a:ea typeface="Consolas"/>
                <a:cs typeface="Consolas"/>
                <a:sym typeface="Consolas"/>
              </a:rPr>
              <a:t> self.</a:t>
            </a:r>
            <a:r>
              <a:rPr lang="ru" sz="1000">
                <a:solidFill>
                  <a:srgbClr val="6F42C1"/>
                </a:solidFill>
                <a:highlight>
                  <a:srgbClr val="FFFFFF"/>
                </a:highlight>
                <a:latin typeface="Consolas"/>
                <a:ea typeface="Consolas"/>
                <a:cs typeface="Consolas"/>
                <a:sym typeface="Consolas"/>
              </a:rPr>
              <a:t>bn1</a:t>
            </a:r>
            <a:r>
              <a:rPr lang="ru" sz="1000">
                <a:solidFill>
                  <a:srgbClr val="24292E"/>
                </a:solidFill>
                <a:highlight>
                  <a:srgbClr val="FFFFFF"/>
                </a:highlight>
                <a:latin typeface="Consolas"/>
                <a:ea typeface="Consolas"/>
                <a:cs typeface="Consolas"/>
                <a:sym typeface="Consolas"/>
              </a:rPr>
              <a:t>(out)</a:t>
            </a:r>
            <a:endParaRPr sz="10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rPr lang="ru" sz="1000">
                <a:solidFill>
                  <a:srgbClr val="24292E"/>
                </a:solidFill>
                <a:highlight>
                  <a:srgbClr val="FFFFFF"/>
                </a:highlight>
                <a:latin typeface="Consolas"/>
                <a:ea typeface="Consolas"/>
                <a:cs typeface="Consolas"/>
                <a:sym typeface="Consolas"/>
              </a:rPr>
              <a:t>      	out </a:t>
            </a:r>
            <a:r>
              <a:rPr lang="ru" sz="1000">
                <a:solidFill>
                  <a:srgbClr val="005CC5"/>
                </a:solidFill>
                <a:highlight>
                  <a:srgbClr val="FFFFFF"/>
                </a:highlight>
                <a:latin typeface="Consolas"/>
                <a:ea typeface="Consolas"/>
                <a:cs typeface="Consolas"/>
                <a:sym typeface="Consolas"/>
              </a:rPr>
              <a:t>=</a:t>
            </a:r>
            <a:r>
              <a:rPr lang="ru" sz="1000">
                <a:solidFill>
                  <a:srgbClr val="24292E"/>
                </a:solidFill>
                <a:highlight>
                  <a:srgbClr val="FFFFFF"/>
                </a:highlight>
                <a:latin typeface="Consolas"/>
                <a:ea typeface="Consolas"/>
                <a:cs typeface="Consolas"/>
                <a:sym typeface="Consolas"/>
              </a:rPr>
              <a:t> self.</a:t>
            </a:r>
            <a:r>
              <a:rPr lang="ru" sz="1000">
                <a:solidFill>
                  <a:srgbClr val="6F42C1"/>
                </a:solidFill>
                <a:highlight>
                  <a:srgbClr val="FFFFFF"/>
                </a:highlight>
                <a:latin typeface="Consolas"/>
                <a:ea typeface="Consolas"/>
                <a:cs typeface="Consolas"/>
                <a:sym typeface="Consolas"/>
              </a:rPr>
              <a:t>relu</a:t>
            </a:r>
            <a:r>
              <a:rPr lang="ru" sz="1000">
                <a:solidFill>
                  <a:srgbClr val="24292E"/>
                </a:solidFill>
                <a:highlight>
                  <a:srgbClr val="FFFFFF"/>
                </a:highlight>
                <a:latin typeface="Consolas"/>
                <a:ea typeface="Consolas"/>
                <a:cs typeface="Consolas"/>
                <a:sym typeface="Consolas"/>
              </a:rPr>
              <a:t>(out)</a:t>
            </a:r>
            <a:endParaRPr sz="10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10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rPr lang="ru" sz="1000">
                <a:solidFill>
                  <a:srgbClr val="24292E"/>
                </a:solidFill>
                <a:highlight>
                  <a:srgbClr val="FFFFFF"/>
                </a:highlight>
                <a:latin typeface="Consolas"/>
                <a:ea typeface="Consolas"/>
                <a:cs typeface="Consolas"/>
                <a:sym typeface="Consolas"/>
              </a:rPr>
              <a:t>      	out </a:t>
            </a:r>
            <a:r>
              <a:rPr lang="ru" sz="1000">
                <a:solidFill>
                  <a:srgbClr val="005CC5"/>
                </a:solidFill>
                <a:highlight>
                  <a:srgbClr val="FFFFFF"/>
                </a:highlight>
                <a:latin typeface="Consolas"/>
                <a:ea typeface="Consolas"/>
                <a:cs typeface="Consolas"/>
                <a:sym typeface="Consolas"/>
              </a:rPr>
              <a:t>=</a:t>
            </a:r>
            <a:r>
              <a:rPr lang="ru" sz="1000">
                <a:solidFill>
                  <a:srgbClr val="24292E"/>
                </a:solidFill>
                <a:highlight>
                  <a:srgbClr val="FFFFFF"/>
                </a:highlight>
                <a:latin typeface="Consolas"/>
                <a:ea typeface="Consolas"/>
                <a:cs typeface="Consolas"/>
                <a:sym typeface="Consolas"/>
              </a:rPr>
              <a:t> self.</a:t>
            </a:r>
            <a:r>
              <a:rPr lang="ru" sz="1000">
                <a:solidFill>
                  <a:srgbClr val="6F42C1"/>
                </a:solidFill>
                <a:highlight>
                  <a:srgbClr val="FFFFFF"/>
                </a:highlight>
                <a:latin typeface="Consolas"/>
                <a:ea typeface="Consolas"/>
                <a:cs typeface="Consolas"/>
                <a:sym typeface="Consolas"/>
              </a:rPr>
              <a:t>conv2</a:t>
            </a:r>
            <a:r>
              <a:rPr lang="ru" sz="1000">
                <a:solidFill>
                  <a:srgbClr val="24292E"/>
                </a:solidFill>
                <a:highlight>
                  <a:srgbClr val="FFFFFF"/>
                </a:highlight>
                <a:latin typeface="Consolas"/>
                <a:ea typeface="Consolas"/>
                <a:cs typeface="Consolas"/>
                <a:sym typeface="Consolas"/>
              </a:rPr>
              <a:t>(out)</a:t>
            </a:r>
            <a:endParaRPr sz="10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rPr lang="ru" sz="1000">
                <a:solidFill>
                  <a:srgbClr val="24292E"/>
                </a:solidFill>
                <a:highlight>
                  <a:srgbClr val="FFFFFF"/>
                </a:highlight>
                <a:latin typeface="Consolas"/>
                <a:ea typeface="Consolas"/>
                <a:cs typeface="Consolas"/>
                <a:sym typeface="Consolas"/>
              </a:rPr>
              <a:t>      	out </a:t>
            </a:r>
            <a:r>
              <a:rPr lang="ru" sz="1000">
                <a:solidFill>
                  <a:srgbClr val="005CC5"/>
                </a:solidFill>
                <a:highlight>
                  <a:srgbClr val="FFFFFF"/>
                </a:highlight>
                <a:latin typeface="Consolas"/>
                <a:ea typeface="Consolas"/>
                <a:cs typeface="Consolas"/>
                <a:sym typeface="Consolas"/>
              </a:rPr>
              <a:t>=</a:t>
            </a:r>
            <a:r>
              <a:rPr lang="ru" sz="1000">
                <a:solidFill>
                  <a:srgbClr val="24292E"/>
                </a:solidFill>
                <a:highlight>
                  <a:srgbClr val="FFFFFF"/>
                </a:highlight>
                <a:latin typeface="Consolas"/>
                <a:ea typeface="Consolas"/>
                <a:cs typeface="Consolas"/>
                <a:sym typeface="Consolas"/>
              </a:rPr>
              <a:t> self.</a:t>
            </a:r>
            <a:r>
              <a:rPr lang="ru" sz="1000">
                <a:solidFill>
                  <a:srgbClr val="6F42C1"/>
                </a:solidFill>
                <a:highlight>
                  <a:srgbClr val="FFFFFF"/>
                </a:highlight>
                <a:latin typeface="Consolas"/>
                <a:ea typeface="Consolas"/>
                <a:cs typeface="Consolas"/>
                <a:sym typeface="Consolas"/>
              </a:rPr>
              <a:t>bn2</a:t>
            </a:r>
            <a:r>
              <a:rPr lang="ru" sz="1000">
                <a:solidFill>
                  <a:srgbClr val="24292E"/>
                </a:solidFill>
                <a:highlight>
                  <a:srgbClr val="FFFFFF"/>
                </a:highlight>
                <a:latin typeface="Consolas"/>
                <a:ea typeface="Consolas"/>
                <a:cs typeface="Consolas"/>
                <a:sym typeface="Consolas"/>
              </a:rPr>
              <a:t>(out)</a:t>
            </a:r>
            <a:endParaRPr sz="10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solidFill>
                <a:srgbClr val="24292E"/>
              </a:solidFill>
              <a:highlight>
                <a:srgbClr val="FFFFFF"/>
              </a:highlight>
              <a:latin typeface="Consolas"/>
              <a:ea typeface="Consolas"/>
              <a:cs typeface="Consolas"/>
              <a:sym typeface="Consolas"/>
            </a:endParaRPr>
          </a:p>
          <a:p>
            <a:pPr indent="0" lvl="0" marL="457200" rtl="0" algn="l">
              <a:spcBef>
                <a:spcPts val="0"/>
              </a:spcBef>
              <a:spcAft>
                <a:spcPts val="0"/>
              </a:spcAft>
              <a:buNone/>
            </a:pPr>
            <a:r>
              <a:rPr lang="ru" sz="1000">
                <a:solidFill>
                  <a:srgbClr val="24292E"/>
                </a:solidFill>
                <a:highlight>
                  <a:schemeClr val="lt1"/>
                </a:highlight>
                <a:latin typeface="Consolas"/>
                <a:ea typeface="Consolas"/>
                <a:cs typeface="Consolas"/>
                <a:sym typeface="Consolas"/>
              </a:rPr>
              <a:t>out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identity</a:t>
            </a:r>
            <a:endParaRPr sz="1000">
              <a:solidFill>
                <a:srgbClr val="24292E"/>
              </a:solidFill>
              <a:highlight>
                <a:schemeClr val="lt1"/>
              </a:highlight>
              <a:latin typeface="Consolas"/>
              <a:ea typeface="Consolas"/>
              <a:cs typeface="Consolas"/>
              <a:sym typeface="Consolas"/>
            </a:endParaRPr>
          </a:p>
          <a:p>
            <a:pPr indent="0" lvl="0" marL="0" rtl="0" algn="l">
              <a:lnSpc>
                <a:spcPct val="142857"/>
              </a:lnSpc>
              <a:spcBef>
                <a:spcPts val="0"/>
              </a:spcBef>
              <a:spcAft>
                <a:spcPts val="0"/>
              </a:spcAft>
              <a:buNone/>
            </a:pPr>
            <a:r>
              <a:rPr lang="ru" sz="1000">
                <a:solidFill>
                  <a:srgbClr val="24292E"/>
                </a:solidFill>
                <a:highlight>
                  <a:schemeClr val="lt1"/>
                </a:highlight>
                <a:latin typeface="Consolas"/>
                <a:ea typeface="Consolas"/>
                <a:cs typeface="Consolas"/>
                <a:sym typeface="Consolas"/>
              </a:rPr>
              <a:t>      	out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self.</a:t>
            </a:r>
            <a:r>
              <a:rPr lang="ru" sz="1000">
                <a:solidFill>
                  <a:srgbClr val="6F42C1"/>
                </a:solidFill>
                <a:highlight>
                  <a:schemeClr val="lt1"/>
                </a:highlight>
                <a:latin typeface="Consolas"/>
                <a:ea typeface="Consolas"/>
                <a:cs typeface="Consolas"/>
                <a:sym typeface="Consolas"/>
              </a:rPr>
              <a:t>relu</a:t>
            </a:r>
            <a:r>
              <a:rPr lang="ru" sz="1000">
                <a:solidFill>
                  <a:srgbClr val="24292E"/>
                </a:solidFill>
                <a:highlight>
                  <a:schemeClr val="lt1"/>
                </a:highlight>
                <a:latin typeface="Consolas"/>
                <a:ea typeface="Consolas"/>
                <a:cs typeface="Consolas"/>
                <a:sym typeface="Consolas"/>
              </a:rPr>
              <a:t>(out)</a:t>
            </a:r>
            <a:endParaRPr sz="1000">
              <a:solidFill>
                <a:srgbClr val="24292E"/>
              </a:solidFill>
              <a:highlight>
                <a:schemeClr val="lt1"/>
              </a:highlight>
              <a:latin typeface="Consolas"/>
              <a:ea typeface="Consolas"/>
              <a:cs typeface="Consolas"/>
              <a:sym typeface="Consolas"/>
            </a:endParaRPr>
          </a:p>
          <a:p>
            <a:pPr indent="0" lvl="0" marL="457200" rtl="0" algn="l">
              <a:lnSpc>
                <a:spcPct val="142857"/>
              </a:lnSpc>
              <a:spcBef>
                <a:spcPts val="0"/>
              </a:spcBef>
              <a:spcAft>
                <a:spcPts val="0"/>
              </a:spcAft>
              <a:buNone/>
            </a:pPr>
            <a:r>
              <a:rPr lang="ru" sz="1000">
                <a:solidFill>
                  <a:srgbClr val="D73A49"/>
                </a:solidFill>
                <a:highlight>
                  <a:srgbClr val="FFFFFF"/>
                </a:highlight>
                <a:latin typeface="Consolas"/>
                <a:ea typeface="Consolas"/>
                <a:cs typeface="Consolas"/>
                <a:sym typeface="Consolas"/>
              </a:rPr>
              <a:t>return</a:t>
            </a:r>
            <a:r>
              <a:rPr lang="ru" sz="1000">
                <a:solidFill>
                  <a:srgbClr val="24292E"/>
                </a:solidFill>
                <a:highlight>
                  <a:srgbClr val="FFFFFF"/>
                </a:highlight>
                <a:latin typeface="Consolas"/>
                <a:ea typeface="Consolas"/>
                <a:cs typeface="Consolas"/>
                <a:sym typeface="Consolas"/>
              </a:rPr>
              <a:t> out</a:t>
            </a:r>
            <a:endParaRPr sz="1000">
              <a:solidFill>
                <a:srgbClr val="24292E"/>
              </a:solidFill>
              <a:highlight>
                <a:srgbClr val="FFFFFF"/>
              </a:highlight>
              <a:latin typeface="Consolas"/>
              <a:ea typeface="Consolas"/>
              <a:cs typeface="Consolas"/>
              <a:sym typeface="Consolas"/>
            </a:endParaRPr>
          </a:p>
        </p:txBody>
      </p:sp>
      <p:sp>
        <p:nvSpPr>
          <p:cNvPr id="376" name="Google Shape;376;p44"/>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Слои остатков: код</a:t>
            </a:r>
            <a:endParaRPr b="1" sz="2800">
              <a:solidFill>
                <a:srgbClr val="006EE8"/>
              </a:solidFill>
              <a:latin typeface="Montserrat"/>
              <a:ea typeface="Montserrat"/>
              <a:cs typeface="Montserrat"/>
              <a:sym typeface="Montserrat"/>
            </a:endParaRPr>
          </a:p>
        </p:txBody>
      </p:sp>
      <p:cxnSp>
        <p:nvCxnSpPr>
          <p:cNvPr id="377" name="Google Shape;377;p44"/>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378" name="Google Shape;378;p44"/>
          <p:cNvPicPr preferRelativeResize="0"/>
          <p:nvPr/>
        </p:nvPicPr>
        <p:blipFill>
          <a:blip r:embed="rId3">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45"/>
          <p:cNvPicPr preferRelativeResize="0"/>
          <p:nvPr/>
        </p:nvPicPr>
        <p:blipFill>
          <a:blip r:embed="rId3">
            <a:alphaModFix/>
          </a:blip>
          <a:stretch>
            <a:fillRect/>
          </a:stretch>
        </p:blipFill>
        <p:spPr>
          <a:xfrm>
            <a:off x="912225" y="1164074"/>
            <a:ext cx="6079570" cy="3416400"/>
          </a:xfrm>
          <a:prstGeom prst="rect">
            <a:avLst/>
          </a:prstGeom>
          <a:noFill/>
          <a:ln>
            <a:noFill/>
          </a:ln>
        </p:spPr>
      </p:pic>
      <p:sp>
        <p:nvSpPr>
          <p:cNvPr id="384" name="Google Shape;384;p45"/>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Downsampling и свертки 1x1</a:t>
            </a:r>
            <a:endParaRPr b="1" sz="2800">
              <a:solidFill>
                <a:srgbClr val="006EE8"/>
              </a:solidFill>
              <a:latin typeface="Montserrat"/>
              <a:ea typeface="Montserrat"/>
              <a:cs typeface="Montserrat"/>
              <a:sym typeface="Montserrat"/>
            </a:endParaRPr>
          </a:p>
        </p:txBody>
      </p:sp>
      <p:cxnSp>
        <p:nvCxnSpPr>
          <p:cNvPr id="385" name="Google Shape;385;p45"/>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386" name="Google Shape;386;p45"/>
          <p:cNvPicPr preferRelativeResize="0"/>
          <p:nvPr/>
        </p:nvPicPr>
        <p:blipFill>
          <a:blip r:embed="rId4">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46"/>
          <p:cNvPicPr preferRelativeResize="0"/>
          <p:nvPr/>
        </p:nvPicPr>
        <p:blipFill rotWithShape="1">
          <a:blip r:embed="rId3">
            <a:alphaModFix/>
          </a:blip>
          <a:srcRect b="21845" l="16854" r="12389" t="42160"/>
          <a:stretch/>
        </p:blipFill>
        <p:spPr>
          <a:xfrm>
            <a:off x="311700" y="1172525"/>
            <a:ext cx="8133576" cy="2327576"/>
          </a:xfrm>
          <a:prstGeom prst="rect">
            <a:avLst/>
          </a:prstGeom>
          <a:noFill/>
          <a:ln>
            <a:noFill/>
          </a:ln>
        </p:spPr>
      </p:pic>
      <p:sp>
        <p:nvSpPr>
          <p:cNvPr id="392" name="Google Shape;392;p46"/>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Выход сверточного слоя</a:t>
            </a:r>
            <a:endParaRPr b="1" sz="2800">
              <a:solidFill>
                <a:srgbClr val="006EE8"/>
              </a:solidFill>
              <a:latin typeface="Montserrat"/>
              <a:ea typeface="Montserrat"/>
              <a:cs typeface="Montserrat"/>
              <a:sym typeface="Montserrat"/>
            </a:endParaRPr>
          </a:p>
        </p:txBody>
      </p:sp>
      <p:cxnSp>
        <p:nvCxnSpPr>
          <p:cNvPr id="393" name="Google Shape;393;p46"/>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394" name="Google Shape;394;p46"/>
          <p:cNvPicPr preferRelativeResize="0"/>
          <p:nvPr/>
        </p:nvPicPr>
        <p:blipFill>
          <a:blip r:embed="rId4">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47"/>
          <p:cNvPicPr preferRelativeResize="0"/>
          <p:nvPr/>
        </p:nvPicPr>
        <p:blipFill rotWithShape="1">
          <a:blip r:embed="rId3">
            <a:alphaModFix/>
          </a:blip>
          <a:srcRect b="21845" l="16854" r="12389" t="42160"/>
          <a:stretch/>
        </p:blipFill>
        <p:spPr>
          <a:xfrm>
            <a:off x="311700" y="1172525"/>
            <a:ext cx="8133576" cy="2327576"/>
          </a:xfrm>
          <a:prstGeom prst="rect">
            <a:avLst/>
          </a:prstGeom>
          <a:noFill/>
          <a:ln>
            <a:noFill/>
          </a:ln>
        </p:spPr>
      </p:pic>
      <p:pic>
        <p:nvPicPr>
          <p:cNvPr id="400" name="Google Shape;400;p47"/>
          <p:cNvPicPr preferRelativeResize="0"/>
          <p:nvPr/>
        </p:nvPicPr>
        <p:blipFill rotWithShape="1">
          <a:blip r:embed="rId3">
            <a:alphaModFix/>
          </a:blip>
          <a:srcRect b="33420" l="23815" r="69566" t="57722"/>
          <a:stretch/>
        </p:blipFill>
        <p:spPr>
          <a:xfrm>
            <a:off x="653675" y="3654900"/>
            <a:ext cx="760800" cy="572700"/>
          </a:xfrm>
          <a:prstGeom prst="rect">
            <a:avLst/>
          </a:prstGeom>
          <a:noFill/>
          <a:ln>
            <a:noFill/>
          </a:ln>
        </p:spPr>
      </p:pic>
      <p:pic>
        <p:nvPicPr>
          <p:cNvPr id="401" name="Google Shape;401;p47"/>
          <p:cNvPicPr preferRelativeResize="0"/>
          <p:nvPr/>
        </p:nvPicPr>
        <p:blipFill rotWithShape="1">
          <a:blip r:embed="rId3">
            <a:alphaModFix/>
          </a:blip>
          <a:srcRect b="39423" l="31159" r="64924" t="55604"/>
          <a:stretch/>
        </p:blipFill>
        <p:spPr>
          <a:xfrm>
            <a:off x="1338275" y="3654900"/>
            <a:ext cx="450048" cy="321475"/>
          </a:xfrm>
          <a:prstGeom prst="rect">
            <a:avLst/>
          </a:prstGeom>
          <a:noFill/>
          <a:ln>
            <a:noFill/>
          </a:ln>
        </p:spPr>
      </p:pic>
      <p:sp>
        <p:nvSpPr>
          <p:cNvPr id="402" name="Google Shape;402;p47"/>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Выход сверточного слоя</a:t>
            </a:r>
            <a:endParaRPr b="1" sz="2800">
              <a:solidFill>
                <a:srgbClr val="006EE8"/>
              </a:solidFill>
              <a:latin typeface="Montserrat"/>
              <a:ea typeface="Montserrat"/>
              <a:cs typeface="Montserrat"/>
              <a:sym typeface="Montserrat"/>
            </a:endParaRPr>
          </a:p>
        </p:txBody>
      </p:sp>
      <p:cxnSp>
        <p:nvCxnSpPr>
          <p:cNvPr id="403" name="Google Shape;403;p47"/>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404" name="Google Shape;404;p47"/>
          <p:cNvPicPr preferRelativeResize="0"/>
          <p:nvPr/>
        </p:nvPicPr>
        <p:blipFill>
          <a:blip r:embed="rId4">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48"/>
          <p:cNvPicPr preferRelativeResize="0"/>
          <p:nvPr/>
        </p:nvPicPr>
        <p:blipFill rotWithShape="1">
          <a:blip r:embed="rId3">
            <a:alphaModFix/>
          </a:blip>
          <a:srcRect b="33420" l="23815" r="69566" t="57722"/>
          <a:stretch/>
        </p:blipFill>
        <p:spPr>
          <a:xfrm>
            <a:off x="3437350" y="3333450"/>
            <a:ext cx="760800" cy="572700"/>
          </a:xfrm>
          <a:prstGeom prst="rect">
            <a:avLst/>
          </a:prstGeom>
          <a:noFill/>
          <a:ln>
            <a:noFill/>
          </a:ln>
        </p:spPr>
      </p:pic>
      <p:pic>
        <p:nvPicPr>
          <p:cNvPr id="410" name="Google Shape;410;p48"/>
          <p:cNvPicPr preferRelativeResize="0"/>
          <p:nvPr/>
        </p:nvPicPr>
        <p:blipFill rotWithShape="1">
          <a:blip r:embed="rId3">
            <a:alphaModFix/>
          </a:blip>
          <a:srcRect b="39423" l="31159" r="64924" t="55604"/>
          <a:stretch/>
        </p:blipFill>
        <p:spPr>
          <a:xfrm>
            <a:off x="4121950" y="3333450"/>
            <a:ext cx="450048" cy="321475"/>
          </a:xfrm>
          <a:prstGeom prst="rect">
            <a:avLst/>
          </a:prstGeom>
          <a:noFill/>
          <a:ln>
            <a:noFill/>
          </a:ln>
        </p:spPr>
      </p:pic>
      <p:pic>
        <p:nvPicPr>
          <p:cNvPr id="411" name="Google Shape;411;p48"/>
          <p:cNvPicPr preferRelativeResize="0"/>
          <p:nvPr/>
        </p:nvPicPr>
        <p:blipFill rotWithShape="1">
          <a:blip r:embed="rId3">
            <a:alphaModFix/>
          </a:blip>
          <a:srcRect b="33715" l="16854" r="12389" t="53944"/>
          <a:stretch/>
        </p:blipFill>
        <p:spPr>
          <a:xfrm>
            <a:off x="311700" y="1366562"/>
            <a:ext cx="8133576" cy="797988"/>
          </a:xfrm>
          <a:prstGeom prst="rect">
            <a:avLst/>
          </a:prstGeom>
          <a:noFill/>
          <a:ln>
            <a:noFill/>
          </a:ln>
        </p:spPr>
      </p:pic>
      <p:pic>
        <p:nvPicPr>
          <p:cNvPr id="412" name="Google Shape;412;p48"/>
          <p:cNvPicPr preferRelativeResize="0"/>
          <p:nvPr/>
        </p:nvPicPr>
        <p:blipFill rotWithShape="1">
          <a:blip r:embed="rId3">
            <a:alphaModFix/>
          </a:blip>
          <a:srcRect b="33715" l="16854" r="44095" t="53944"/>
          <a:stretch/>
        </p:blipFill>
        <p:spPr>
          <a:xfrm>
            <a:off x="311700" y="2172750"/>
            <a:ext cx="4488898" cy="798001"/>
          </a:xfrm>
          <a:prstGeom prst="rect">
            <a:avLst/>
          </a:prstGeom>
          <a:noFill/>
          <a:ln>
            <a:noFill/>
          </a:ln>
        </p:spPr>
      </p:pic>
      <p:sp>
        <p:nvSpPr>
          <p:cNvPr id="413" name="Google Shape;413;p48"/>
          <p:cNvSpPr/>
          <p:nvPr/>
        </p:nvSpPr>
        <p:spPr>
          <a:xfrm>
            <a:off x="4295800" y="2625425"/>
            <a:ext cx="1062900" cy="32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Times New Roman"/>
              <a:ea typeface="Times New Roman"/>
              <a:cs typeface="Times New Roman"/>
              <a:sym typeface="Times New Roman"/>
            </a:endParaRPr>
          </a:p>
        </p:txBody>
      </p:sp>
      <p:sp>
        <p:nvSpPr>
          <p:cNvPr id="414" name="Google Shape;414;p48"/>
          <p:cNvSpPr/>
          <p:nvPr/>
        </p:nvSpPr>
        <p:spPr>
          <a:xfrm>
            <a:off x="2636050" y="2272750"/>
            <a:ext cx="3214800" cy="32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800">
                <a:solidFill>
                  <a:schemeClr val="dk1"/>
                </a:solidFill>
                <a:latin typeface="Times New Roman"/>
                <a:ea typeface="Times New Roman"/>
                <a:cs typeface="Times New Roman"/>
                <a:sym typeface="Times New Roman"/>
              </a:rPr>
              <a:t>2 </a:t>
            </a:r>
            <a:r>
              <a:rPr lang="ru" sz="1800">
                <a:solidFill>
                  <a:srgbClr val="262626"/>
                </a:solidFill>
                <a:highlight>
                  <a:srgbClr val="FFFFFF"/>
                </a:highlight>
                <a:latin typeface="Times New Roman"/>
                <a:ea typeface="Times New Roman"/>
                <a:cs typeface="Times New Roman"/>
                <a:sym typeface="Times New Roman"/>
              </a:rPr>
              <a:t>× </a:t>
            </a:r>
            <a:r>
              <a:rPr lang="ru" sz="1800">
                <a:latin typeface="Times New Roman"/>
                <a:ea typeface="Times New Roman"/>
                <a:cs typeface="Times New Roman"/>
                <a:sym typeface="Times New Roman"/>
              </a:rPr>
              <a:t>1 </a:t>
            </a:r>
            <a:r>
              <a:rPr lang="ru" sz="1800">
                <a:solidFill>
                  <a:srgbClr val="262626"/>
                </a:solidFill>
                <a:highlight>
                  <a:srgbClr val="FFFFFF"/>
                </a:highlight>
                <a:latin typeface="Times New Roman"/>
                <a:ea typeface="Times New Roman"/>
                <a:cs typeface="Times New Roman"/>
                <a:sym typeface="Times New Roman"/>
              </a:rPr>
              <a:t>−</a:t>
            </a:r>
            <a:r>
              <a:rPr lang="ru" sz="1800">
                <a:latin typeface="Times New Roman"/>
                <a:ea typeface="Times New Roman"/>
                <a:cs typeface="Times New Roman"/>
                <a:sym typeface="Times New Roman"/>
              </a:rPr>
              <a:t> 1</a:t>
            </a:r>
            <a:r>
              <a:rPr lang="ru" sz="1800">
                <a:solidFill>
                  <a:srgbClr val="262626"/>
                </a:solidFill>
                <a:highlight>
                  <a:srgbClr val="FFFFFF"/>
                </a:highlight>
                <a:latin typeface="Times New Roman"/>
                <a:ea typeface="Times New Roman"/>
                <a:cs typeface="Times New Roman"/>
                <a:sym typeface="Times New Roman"/>
              </a:rPr>
              <a:t>×(3 − 1) − 1</a:t>
            </a:r>
            <a:endParaRPr sz="1800">
              <a:latin typeface="Times New Roman"/>
              <a:ea typeface="Times New Roman"/>
              <a:cs typeface="Times New Roman"/>
              <a:sym typeface="Times New Roman"/>
            </a:endParaRPr>
          </a:p>
        </p:txBody>
      </p:sp>
      <p:sp>
        <p:nvSpPr>
          <p:cNvPr id="415" name="Google Shape;415;p48"/>
          <p:cNvSpPr/>
          <p:nvPr/>
        </p:nvSpPr>
        <p:spPr>
          <a:xfrm>
            <a:off x="3100400" y="2625425"/>
            <a:ext cx="1062900" cy="32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ru" sz="1800">
                <a:latin typeface="Times New Roman"/>
                <a:ea typeface="Times New Roman"/>
                <a:cs typeface="Times New Roman"/>
                <a:sym typeface="Times New Roman"/>
              </a:rPr>
              <a:t>1</a:t>
            </a:r>
            <a:endParaRPr sz="1800">
              <a:latin typeface="Times New Roman"/>
              <a:ea typeface="Times New Roman"/>
              <a:cs typeface="Times New Roman"/>
              <a:sym typeface="Times New Roman"/>
            </a:endParaRPr>
          </a:p>
        </p:txBody>
      </p:sp>
      <p:pic>
        <p:nvPicPr>
          <p:cNvPr id="416" name="Google Shape;416;p48"/>
          <p:cNvPicPr preferRelativeResize="0"/>
          <p:nvPr/>
        </p:nvPicPr>
        <p:blipFill rotWithShape="1">
          <a:blip r:embed="rId3">
            <a:alphaModFix/>
          </a:blip>
          <a:srcRect b="33715" l="81425" r="12389" t="53944"/>
          <a:stretch/>
        </p:blipFill>
        <p:spPr>
          <a:xfrm>
            <a:off x="4863700" y="2172750"/>
            <a:ext cx="710976" cy="798001"/>
          </a:xfrm>
          <a:prstGeom prst="rect">
            <a:avLst/>
          </a:prstGeom>
          <a:noFill/>
          <a:ln>
            <a:noFill/>
          </a:ln>
        </p:spPr>
      </p:pic>
      <p:sp>
        <p:nvSpPr>
          <p:cNvPr id="417" name="Google Shape;417;p48"/>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Выход сверточного слоя</a:t>
            </a:r>
            <a:endParaRPr b="1" sz="2800">
              <a:solidFill>
                <a:srgbClr val="006EE8"/>
              </a:solidFill>
              <a:latin typeface="Montserrat"/>
              <a:ea typeface="Montserrat"/>
              <a:cs typeface="Montserrat"/>
              <a:sym typeface="Montserrat"/>
            </a:endParaRPr>
          </a:p>
        </p:txBody>
      </p:sp>
      <p:cxnSp>
        <p:nvCxnSpPr>
          <p:cNvPr id="418" name="Google Shape;418;p48"/>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419" name="Google Shape;419;p48"/>
          <p:cNvPicPr preferRelativeResize="0"/>
          <p:nvPr/>
        </p:nvPicPr>
        <p:blipFill>
          <a:blip r:embed="rId4">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49"/>
          <p:cNvPicPr preferRelativeResize="0"/>
          <p:nvPr/>
        </p:nvPicPr>
        <p:blipFill>
          <a:blip r:embed="rId3">
            <a:alphaModFix/>
          </a:blip>
          <a:stretch>
            <a:fillRect/>
          </a:stretch>
        </p:blipFill>
        <p:spPr>
          <a:xfrm>
            <a:off x="912225" y="1164074"/>
            <a:ext cx="6079570" cy="3416400"/>
          </a:xfrm>
          <a:prstGeom prst="rect">
            <a:avLst/>
          </a:prstGeom>
          <a:noFill/>
          <a:ln>
            <a:noFill/>
          </a:ln>
        </p:spPr>
      </p:pic>
      <p:sp>
        <p:nvSpPr>
          <p:cNvPr id="425" name="Google Shape;425;p49"/>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Downsampling и свертки 1x1</a:t>
            </a:r>
            <a:endParaRPr b="1" sz="2800">
              <a:solidFill>
                <a:srgbClr val="006EE8"/>
              </a:solidFill>
              <a:latin typeface="Montserrat"/>
              <a:ea typeface="Montserrat"/>
              <a:cs typeface="Montserrat"/>
              <a:sym typeface="Montserrat"/>
            </a:endParaRPr>
          </a:p>
        </p:txBody>
      </p:sp>
      <p:cxnSp>
        <p:nvCxnSpPr>
          <p:cNvPr id="426" name="Google Shape;426;p49"/>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427" name="Google Shape;427;p49"/>
          <p:cNvPicPr preferRelativeResize="0"/>
          <p:nvPr/>
        </p:nvPicPr>
        <p:blipFill>
          <a:blip r:embed="rId4">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0"/>
          <p:cNvSpPr txBox="1"/>
          <p:nvPr>
            <p:ph idx="1" type="body"/>
          </p:nvPr>
        </p:nvSpPr>
        <p:spPr>
          <a:xfrm>
            <a:off x="268825" y="1152475"/>
            <a:ext cx="6128400" cy="3416400"/>
          </a:xfrm>
          <a:prstGeom prst="rect">
            <a:avLst/>
          </a:prstGeom>
        </p:spPr>
        <p:txBody>
          <a:bodyPr anchorCtr="0" anchor="t" bIns="91425" lIns="91425" spcFirstLastPara="1" rIns="91425" wrap="square" tIns="91425">
            <a:noAutofit/>
          </a:bodyPr>
          <a:lstStyle/>
          <a:p>
            <a:pPr indent="0" lvl="0" marL="0" rtl="0" algn="l">
              <a:lnSpc>
                <a:spcPct val="60000"/>
              </a:lnSpc>
              <a:spcBef>
                <a:spcPts val="0"/>
              </a:spcBef>
              <a:spcAft>
                <a:spcPts val="0"/>
              </a:spcAft>
              <a:buNone/>
            </a:pPr>
            <a:r>
              <a:rPr lang="ru" sz="1000">
                <a:solidFill>
                  <a:srgbClr val="D73A49"/>
                </a:solidFill>
                <a:highlight>
                  <a:srgbClr val="FFFFFF"/>
                </a:highlight>
                <a:latin typeface="Consolas"/>
                <a:ea typeface="Consolas"/>
                <a:cs typeface="Consolas"/>
                <a:sym typeface="Consolas"/>
              </a:rPr>
              <a:t>class</a:t>
            </a:r>
            <a:r>
              <a:rPr lang="ru" sz="1000">
                <a:solidFill>
                  <a:srgbClr val="24292E"/>
                </a:solidFill>
                <a:highlight>
                  <a:srgbClr val="FFFFFF"/>
                </a:highlight>
                <a:latin typeface="Consolas"/>
                <a:ea typeface="Consolas"/>
                <a:cs typeface="Consolas"/>
                <a:sym typeface="Consolas"/>
              </a:rPr>
              <a:t> </a:t>
            </a:r>
            <a:r>
              <a:rPr lang="ru" sz="1000">
                <a:solidFill>
                  <a:srgbClr val="E36209"/>
                </a:solidFill>
                <a:highlight>
                  <a:srgbClr val="FFFFFF"/>
                </a:highlight>
                <a:latin typeface="Consolas"/>
                <a:ea typeface="Consolas"/>
                <a:cs typeface="Consolas"/>
                <a:sym typeface="Consolas"/>
              </a:rPr>
              <a:t>BasicBlock</a:t>
            </a:r>
            <a:r>
              <a:rPr lang="ru" sz="1000">
                <a:solidFill>
                  <a:srgbClr val="24292E"/>
                </a:solidFill>
                <a:highlight>
                  <a:srgbClr val="FFFFFF"/>
                </a:highlight>
                <a:latin typeface="Consolas"/>
                <a:ea typeface="Consolas"/>
                <a:cs typeface="Consolas"/>
                <a:sym typeface="Consolas"/>
              </a:rPr>
              <a:t>(nn.</a:t>
            </a:r>
            <a:r>
              <a:rPr lang="ru" sz="1000">
                <a:solidFill>
                  <a:srgbClr val="E36209"/>
                </a:solidFill>
                <a:highlight>
                  <a:srgbClr val="FFFFFF"/>
                </a:highlight>
                <a:latin typeface="Consolas"/>
                <a:ea typeface="Consolas"/>
                <a:cs typeface="Consolas"/>
                <a:sym typeface="Consolas"/>
              </a:rPr>
              <a:t>Module</a:t>
            </a:r>
            <a:r>
              <a:rPr lang="ru" sz="1000">
                <a:solidFill>
                  <a:srgbClr val="24292E"/>
                </a:solidFill>
                <a:highlight>
                  <a:srgbClr val="FFFFFF"/>
                </a:highlight>
                <a:latin typeface="Consolas"/>
                <a:ea typeface="Consolas"/>
                <a:cs typeface="Consolas"/>
                <a:sym typeface="Consolas"/>
              </a:rPr>
              <a:t>):</a:t>
            </a:r>
            <a:endParaRPr sz="1000">
              <a:solidFill>
                <a:srgbClr val="24292E"/>
              </a:solidFill>
              <a:highlight>
                <a:srgbClr val="FFFFFF"/>
              </a:highlight>
              <a:latin typeface="Consolas"/>
              <a:ea typeface="Consolas"/>
              <a:cs typeface="Consolas"/>
              <a:sym typeface="Consolas"/>
            </a:endParaRPr>
          </a:p>
          <a:p>
            <a:pPr indent="0" lvl="0" marL="0" rtl="0" algn="l">
              <a:lnSpc>
                <a:spcPct val="60000"/>
              </a:lnSpc>
              <a:spcBef>
                <a:spcPts val="1600"/>
              </a:spcBef>
              <a:spcAft>
                <a:spcPts val="0"/>
              </a:spcAft>
              <a:buNone/>
            </a:pPr>
            <a:r>
              <a:rPr lang="ru" sz="1000">
                <a:solidFill>
                  <a:srgbClr val="24292E"/>
                </a:solidFill>
                <a:highlight>
                  <a:srgbClr val="FFFFFF"/>
                </a:highlight>
                <a:latin typeface="Consolas"/>
                <a:ea typeface="Consolas"/>
                <a:cs typeface="Consolas"/>
                <a:sym typeface="Consolas"/>
              </a:rPr>
              <a:t>	</a:t>
            </a:r>
            <a:r>
              <a:rPr lang="ru" sz="1000">
                <a:solidFill>
                  <a:srgbClr val="D73A49"/>
                </a:solidFill>
                <a:highlight>
                  <a:srgbClr val="FFFFFF"/>
                </a:highlight>
                <a:latin typeface="Consolas"/>
                <a:ea typeface="Consolas"/>
                <a:cs typeface="Consolas"/>
                <a:sym typeface="Consolas"/>
              </a:rPr>
              <a:t>def</a:t>
            </a:r>
            <a:r>
              <a:rPr lang="ru" sz="1000">
                <a:solidFill>
                  <a:srgbClr val="24292E"/>
                </a:solidFill>
                <a:highlight>
                  <a:srgbClr val="FFFFFF"/>
                </a:highlight>
                <a:latin typeface="Consolas"/>
                <a:ea typeface="Consolas"/>
                <a:cs typeface="Consolas"/>
                <a:sym typeface="Consolas"/>
              </a:rPr>
              <a:t> </a:t>
            </a:r>
            <a:r>
              <a:rPr lang="ru" sz="1000">
                <a:solidFill>
                  <a:srgbClr val="6F42C1"/>
                </a:solidFill>
                <a:highlight>
                  <a:srgbClr val="FFFFFF"/>
                </a:highlight>
                <a:latin typeface="Consolas"/>
                <a:ea typeface="Consolas"/>
                <a:cs typeface="Consolas"/>
                <a:sym typeface="Consolas"/>
              </a:rPr>
              <a:t>__init__</a:t>
            </a:r>
            <a:r>
              <a:rPr lang="ru" sz="1000">
                <a:solidFill>
                  <a:srgbClr val="24292E"/>
                </a:solidFill>
                <a:highlight>
                  <a:srgbClr val="FFFFFF"/>
                </a:highlight>
                <a:latin typeface="Consolas"/>
                <a:ea typeface="Consolas"/>
                <a:cs typeface="Consolas"/>
                <a:sym typeface="Consolas"/>
              </a:rPr>
              <a:t>(</a:t>
            </a:r>
            <a:r>
              <a:rPr lang="ru" sz="1000">
                <a:solidFill>
                  <a:srgbClr val="24292E"/>
                </a:solidFill>
                <a:highlight>
                  <a:srgbClr val="FFE599"/>
                </a:highlight>
                <a:latin typeface="Consolas"/>
                <a:ea typeface="Consolas"/>
                <a:cs typeface="Consolas"/>
                <a:sym typeface="Consolas"/>
              </a:rPr>
              <a:t>in_planes, planes</a:t>
            </a:r>
            <a:r>
              <a:rPr lang="ru" sz="1000">
                <a:solidFill>
                  <a:srgbClr val="24292E"/>
                </a:solidFill>
                <a:latin typeface="Consolas"/>
                <a:ea typeface="Consolas"/>
                <a:cs typeface="Consolas"/>
                <a:sym typeface="Consolas"/>
              </a:rPr>
              <a:t>, stride</a:t>
            </a:r>
            <a:r>
              <a:rPr lang="ru" sz="1000">
                <a:solidFill>
                  <a:srgbClr val="005CC5"/>
                </a:solidFill>
                <a:latin typeface="Consolas"/>
                <a:ea typeface="Consolas"/>
                <a:cs typeface="Consolas"/>
                <a:sym typeface="Consolas"/>
              </a:rPr>
              <a:t>=1, </a:t>
            </a:r>
            <a:r>
              <a:rPr lang="ru" sz="1000">
                <a:solidFill>
                  <a:srgbClr val="24292E"/>
                </a:solidFill>
                <a:latin typeface="Consolas"/>
                <a:ea typeface="Consolas"/>
                <a:cs typeface="Consolas"/>
                <a:sym typeface="Consolas"/>
              </a:rPr>
              <a:t>dilation</a:t>
            </a:r>
            <a:r>
              <a:rPr lang="ru" sz="1000">
                <a:solidFill>
                  <a:srgbClr val="005CC5"/>
                </a:solidFill>
                <a:latin typeface="Consolas"/>
                <a:ea typeface="Consolas"/>
                <a:cs typeface="Consolas"/>
                <a:sym typeface="Consolas"/>
              </a:rPr>
              <a:t>=1</a:t>
            </a:r>
            <a:r>
              <a:rPr lang="ru" sz="1000">
                <a:solidFill>
                  <a:srgbClr val="24292E"/>
                </a:solidFill>
                <a:highlight>
                  <a:srgbClr val="FFFFFF"/>
                </a:highlight>
                <a:latin typeface="Consolas"/>
                <a:ea typeface="Consolas"/>
                <a:cs typeface="Consolas"/>
                <a:sym typeface="Consolas"/>
              </a:rPr>
              <a:t>):</a:t>
            </a:r>
            <a:endParaRPr sz="1000">
              <a:solidFill>
                <a:srgbClr val="24292E"/>
              </a:solidFill>
              <a:highlight>
                <a:srgbClr val="FFFFFF"/>
              </a:highlight>
              <a:latin typeface="Consolas"/>
              <a:ea typeface="Consolas"/>
              <a:cs typeface="Consolas"/>
              <a:sym typeface="Consolas"/>
            </a:endParaRPr>
          </a:p>
          <a:p>
            <a:pPr indent="457200" lvl="0" marL="457200" rtl="0" algn="l">
              <a:lnSpc>
                <a:spcPct val="60000"/>
              </a:lnSpc>
              <a:spcBef>
                <a:spcPts val="1600"/>
              </a:spcBef>
              <a:spcAft>
                <a:spcPts val="0"/>
              </a:spcAft>
              <a:buNone/>
            </a:pPr>
            <a:r>
              <a:rPr lang="ru" sz="1000">
                <a:solidFill>
                  <a:srgbClr val="6F42C1"/>
                </a:solidFill>
                <a:highlight>
                  <a:srgbClr val="FFFFFF"/>
                </a:highlight>
                <a:latin typeface="Consolas"/>
                <a:ea typeface="Consolas"/>
                <a:cs typeface="Consolas"/>
                <a:sym typeface="Consolas"/>
              </a:rPr>
              <a:t>super</a:t>
            </a:r>
            <a:r>
              <a:rPr lang="ru" sz="1000">
                <a:solidFill>
                  <a:srgbClr val="24292E"/>
                </a:solidFill>
                <a:highlight>
                  <a:srgbClr val="FFFFFF"/>
                </a:highlight>
                <a:latin typeface="Consolas"/>
                <a:ea typeface="Consolas"/>
                <a:cs typeface="Consolas"/>
                <a:sym typeface="Consolas"/>
              </a:rPr>
              <a:t>(</a:t>
            </a:r>
            <a:r>
              <a:rPr lang="ru" sz="1000">
                <a:solidFill>
                  <a:srgbClr val="E36209"/>
                </a:solidFill>
                <a:highlight>
                  <a:srgbClr val="FFFFFF"/>
                </a:highlight>
                <a:latin typeface="Consolas"/>
                <a:ea typeface="Consolas"/>
                <a:cs typeface="Consolas"/>
                <a:sym typeface="Consolas"/>
              </a:rPr>
              <a:t>BasicBlock</a:t>
            </a:r>
            <a:r>
              <a:rPr lang="ru" sz="1000">
                <a:solidFill>
                  <a:srgbClr val="24292E"/>
                </a:solidFill>
                <a:highlight>
                  <a:srgbClr val="FFFFFF"/>
                </a:highlight>
                <a:latin typeface="Consolas"/>
                <a:ea typeface="Consolas"/>
                <a:cs typeface="Consolas"/>
                <a:sym typeface="Consolas"/>
              </a:rPr>
              <a:t>, self).</a:t>
            </a:r>
            <a:r>
              <a:rPr lang="ru" sz="1000">
                <a:solidFill>
                  <a:srgbClr val="6F42C1"/>
                </a:solidFill>
                <a:highlight>
                  <a:srgbClr val="FFFFFF"/>
                </a:highlight>
                <a:latin typeface="Consolas"/>
                <a:ea typeface="Consolas"/>
                <a:cs typeface="Consolas"/>
                <a:sym typeface="Consolas"/>
              </a:rPr>
              <a:t>__init__</a:t>
            </a:r>
            <a:r>
              <a:rPr lang="ru" sz="1000">
                <a:solidFill>
                  <a:srgbClr val="24292E"/>
                </a:solidFill>
                <a:highlight>
                  <a:srgbClr val="FFFFFF"/>
                </a:highlight>
                <a:latin typeface="Consolas"/>
                <a:ea typeface="Consolas"/>
                <a:cs typeface="Consolas"/>
                <a:sym typeface="Consolas"/>
              </a:rPr>
              <a:t>()</a:t>
            </a:r>
            <a:endParaRPr sz="1000">
              <a:solidFill>
                <a:srgbClr val="24292E"/>
              </a:solidFill>
              <a:highlight>
                <a:srgbClr val="FFFFFF"/>
              </a:highlight>
              <a:latin typeface="Consolas"/>
              <a:ea typeface="Consolas"/>
              <a:cs typeface="Consolas"/>
              <a:sym typeface="Consolas"/>
            </a:endParaRPr>
          </a:p>
          <a:p>
            <a:pPr indent="0" lvl="0" marL="914400" rtl="0" algn="l">
              <a:lnSpc>
                <a:spcPct val="142857"/>
              </a:lnSpc>
              <a:spcBef>
                <a:spcPts val="1600"/>
              </a:spcBef>
              <a:spcAft>
                <a:spcPts val="0"/>
              </a:spcAft>
              <a:buNone/>
            </a:pPr>
            <a:r>
              <a:rPr lang="ru" sz="1000">
                <a:solidFill>
                  <a:srgbClr val="24292E"/>
                </a:solidFill>
                <a:latin typeface="Consolas"/>
                <a:ea typeface="Consolas"/>
                <a:cs typeface="Consolas"/>
                <a:sym typeface="Consolas"/>
              </a:rPr>
              <a:t>self.conv1 </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 nn.</a:t>
            </a:r>
            <a:r>
              <a:rPr lang="ru" sz="1000">
                <a:solidFill>
                  <a:srgbClr val="E36209"/>
                </a:solidFill>
                <a:latin typeface="Consolas"/>
                <a:ea typeface="Consolas"/>
                <a:cs typeface="Consolas"/>
                <a:sym typeface="Consolas"/>
              </a:rPr>
              <a:t>Conv2d</a:t>
            </a:r>
            <a:r>
              <a:rPr lang="ru" sz="1000">
                <a:solidFill>
                  <a:srgbClr val="24292E"/>
                </a:solidFill>
                <a:latin typeface="Consolas"/>
                <a:ea typeface="Consolas"/>
                <a:cs typeface="Consolas"/>
                <a:sym typeface="Consolas"/>
              </a:rPr>
              <a:t>(</a:t>
            </a:r>
            <a:r>
              <a:rPr lang="ru" sz="1000">
                <a:solidFill>
                  <a:srgbClr val="24292E"/>
                </a:solidFill>
                <a:highlight>
                  <a:srgbClr val="FFE599"/>
                </a:highlight>
                <a:latin typeface="Consolas"/>
                <a:ea typeface="Consolas"/>
                <a:cs typeface="Consolas"/>
                <a:sym typeface="Consolas"/>
              </a:rPr>
              <a:t>in_planes, planes</a:t>
            </a:r>
            <a:r>
              <a:rPr lang="ru" sz="1000">
                <a:solidFill>
                  <a:srgbClr val="24292E"/>
                </a:solidFill>
                <a:latin typeface="Consolas"/>
                <a:ea typeface="Consolas"/>
                <a:cs typeface="Consolas"/>
                <a:sym typeface="Consolas"/>
              </a:rPr>
              <a:t>, kernel_size</a:t>
            </a:r>
            <a:r>
              <a:rPr lang="ru" sz="1000">
                <a:solidFill>
                  <a:srgbClr val="005CC5"/>
                </a:solidFill>
                <a:latin typeface="Consolas"/>
                <a:ea typeface="Consolas"/>
                <a:cs typeface="Consolas"/>
                <a:sym typeface="Consolas"/>
              </a:rPr>
              <a:t>=3</a:t>
            </a:r>
            <a:r>
              <a:rPr lang="ru" sz="1000">
                <a:solidFill>
                  <a:srgbClr val="24292E"/>
                </a:solidFill>
                <a:latin typeface="Consolas"/>
                <a:ea typeface="Consolas"/>
                <a:cs typeface="Consolas"/>
                <a:sym typeface="Consolas"/>
              </a:rPr>
              <a:t>, stride</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stride,</a:t>
            </a:r>
            <a:endParaRPr sz="10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ru" sz="1000">
                <a:solidFill>
                  <a:srgbClr val="24292E"/>
                </a:solidFill>
                <a:latin typeface="Consolas"/>
                <a:ea typeface="Consolas"/>
                <a:cs typeface="Consolas"/>
                <a:sym typeface="Consolas"/>
              </a:rPr>
              <a:t>                    padding</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dilation, bias</a:t>
            </a:r>
            <a:r>
              <a:rPr lang="ru" sz="1000">
                <a:solidFill>
                  <a:srgbClr val="005CC5"/>
                </a:solidFill>
                <a:latin typeface="Consolas"/>
                <a:ea typeface="Consolas"/>
                <a:cs typeface="Consolas"/>
                <a:sym typeface="Consolas"/>
              </a:rPr>
              <a:t>=False</a:t>
            </a:r>
            <a:r>
              <a:rPr lang="ru" sz="1000">
                <a:solidFill>
                  <a:srgbClr val="24292E"/>
                </a:solidFill>
                <a:latin typeface="Consolas"/>
                <a:ea typeface="Consolas"/>
                <a:cs typeface="Consolas"/>
                <a:sym typeface="Consolas"/>
              </a:rPr>
              <a:t>, dilation</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dilation)</a:t>
            </a:r>
            <a:endParaRPr sz="10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ru"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indent="0" lvl="0" marL="914400" rtl="0" algn="l">
              <a:lnSpc>
                <a:spcPct val="142857"/>
              </a:lnSpc>
              <a:spcBef>
                <a:spcPts val="0"/>
              </a:spcBef>
              <a:spcAft>
                <a:spcPts val="0"/>
              </a:spcAft>
              <a:buNone/>
            </a:pPr>
            <a:r>
              <a:rPr lang="ru" sz="1000">
                <a:solidFill>
                  <a:srgbClr val="24292E"/>
                </a:solidFill>
                <a:latin typeface="Consolas"/>
                <a:ea typeface="Consolas"/>
                <a:cs typeface="Consolas"/>
                <a:sym typeface="Consolas"/>
              </a:rPr>
              <a:t>self.conv2 </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 nn.</a:t>
            </a:r>
            <a:r>
              <a:rPr lang="ru" sz="1000">
                <a:solidFill>
                  <a:srgbClr val="E36209"/>
                </a:solidFill>
                <a:latin typeface="Consolas"/>
                <a:ea typeface="Consolas"/>
                <a:cs typeface="Consolas"/>
                <a:sym typeface="Consolas"/>
              </a:rPr>
              <a:t>Conv2d</a:t>
            </a:r>
            <a:r>
              <a:rPr lang="ru" sz="1000">
                <a:solidFill>
                  <a:srgbClr val="24292E"/>
                </a:solidFill>
                <a:latin typeface="Consolas"/>
                <a:ea typeface="Consolas"/>
                <a:cs typeface="Consolas"/>
                <a:sym typeface="Consolas"/>
              </a:rPr>
              <a:t>(</a:t>
            </a:r>
            <a:r>
              <a:rPr lang="ru" sz="1000">
                <a:solidFill>
                  <a:srgbClr val="24292E"/>
                </a:solidFill>
                <a:highlight>
                  <a:srgbClr val="FFE599"/>
                </a:highlight>
                <a:latin typeface="Consolas"/>
                <a:ea typeface="Consolas"/>
                <a:cs typeface="Consolas"/>
                <a:sym typeface="Consolas"/>
              </a:rPr>
              <a:t>planes, planes</a:t>
            </a:r>
            <a:r>
              <a:rPr lang="ru" sz="1000">
                <a:solidFill>
                  <a:srgbClr val="24292E"/>
                </a:solidFill>
                <a:latin typeface="Consolas"/>
                <a:ea typeface="Consolas"/>
                <a:cs typeface="Consolas"/>
                <a:sym typeface="Consolas"/>
              </a:rPr>
              <a:t>, kernel_size</a:t>
            </a:r>
            <a:r>
              <a:rPr lang="ru" sz="1000">
                <a:solidFill>
                  <a:srgbClr val="005CC5"/>
                </a:solidFill>
                <a:latin typeface="Consolas"/>
                <a:ea typeface="Consolas"/>
                <a:cs typeface="Consolas"/>
                <a:sym typeface="Consolas"/>
              </a:rPr>
              <a:t>=3</a:t>
            </a:r>
            <a:r>
              <a:rPr lang="ru" sz="1000">
                <a:solidFill>
                  <a:srgbClr val="24292E"/>
                </a:solidFill>
                <a:latin typeface="Consolas"/>
                <a:ea typeface="Consolas"/>
                <a:cs typeface="Consolas"/>
                <a:sym typeface="Consolas"/>
              </a:rPr>
              <a:t>, stride</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stride,</a:t>
            </a:r>
            <a:endParaRPr sz="10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ru" sz="1000">
                <a:solidFill>
                  <a:srgbClr val="24292E"/>
                </a:solidFill>
                <a:latin typeface="Consolas"/>
                <a:ea typeface="Consolas"/>
                <a:cs typeface="Consolas"/>
                <a:sym typeface="Consolas"/>
              </a:rPr>
              <a:t>                    padding</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dilation, bias</a:t>
            </a:r>
            <a:r>
              <a:rPr lang="ru" sz="1000">
                <a:solidFill>
                  <a:srgbClr val="005CC5"/>
                </a:solidFill>
                <a:latin typeface="Consolas"/>
                <a:ea typeface="Consolas"/>
                <a:cs typeface="Consolas"/>
                <a:sym typeface="Consolas"/>
              </a:rPr>
              <a:t>=False</a:t>
            </a:r>
            <a:r>
              <a:rPr lang="ru" sz="1000">
                <a:solidFill>
                  <a:srgbClr val="24292E"/>
                </a:solidFill>
                <a:latin typeface="Consolas"/>
                <a:ea typeface="Consolas"/>
                <a:cs typeface="Consolas"/>
                <a:sym typeface="Consolas"/>
              </a:rPr>
              <a:t>, dilation</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dilation)</a:t>
            </a:r>
            <a:endParaRPr sz="1000">
              <a:solidFill>
                <a:srgbClr val="24292E"/>
              </a:solidFill>
              <a:latin typeface="Consolas"/>
              <a:ea typeface="Consolas"/>
              <a:cs typeface="Consolas"/>
              <a:sym typeface="Consolas"/>
            </a:endParaRPr>
          </a:p>
          <a:p>
            <a:pPr indent="457200" lvl="0" marL="457200" rtl="0" algn="l">
              <a:lnSpc>
                <a:spcPct val="60000"/>
              </a:lnSpc>
              <a:spcBef>
                <a:spcPts val="0"/>
              </a:spcBef>
              <a:spcAft>
                <a:spcPts val="0"/>
              </a:spcAft>
              <a:buNone/>
            </a:pPr>
            <a:r>
              <a:rPr lang="ru" sz="1000">
                <a:solidFill>
                  <a:srgbClr val="24292E"/>
                </a:solidFill>
                <a:highlight>
                  <a:srgbClr val="FFFFFF"/>
                </a:highlight>
                <a:latin typeface="Consolas"/>
                <a:ea typeface="Consolas"/>
                <a:cs typeface="Consolas"/>
                <a:sym typeface="Consolas"/>
              </a:rPr>
              <a:t>...</a:t>
            </a:r>
            <a:endParaRPr sz="1000">
              <a:solidFill>
                <a:srgbClr val="24292E"/>
              </a:solidFill>
              <a:highlight>
                <a:srgbClr val="FFFFFF"/>
              </a:highlight>
              <a:latin typeface="Consolas"/>
              <a:ea typeface="Consolas"/>
              <a:cs typeface="Consolas"/>
              <a:sym typeface="Consolas"/>
            </a:endParaRPr>
          </a:p>
          <a:p>
            <a:pPr indent="0" lvl="0" marL="0" rtl="0" algn="l">
              <a:spcBef>
                <a:spcPts val="1600"/>
              </a:spcBef>
              <a:spcAft>
                <a:spcPts val="1600"/>
              </a:spcAft>
              <a:buNone/>
            </a:pPr>
            <a:r>
              <a:t/>
            </a:r>
            <a:endParaRPr sz="1200">
              <a:solidFill>
                <a:srgbClr val="24292E"/>
              </a:solidFill>
              <a:highlight>
                <a:srgbClr val="FFFFFF"/>
              </a:highlight>
              <a:latin typeface="Consolas"/>
              <a:ea typeface="Consolas"/>
              <a:cs typeface="Consolas"/>
              <a:sym typeface="Consolas"/>
            </a:endParaRPr>
          </a:p>
        </p:txBody>
      </p:sp>
      <p:sp>
        <p:nvSpPr>
          <p:cNvPr id="433" name="Google Shape;433;p50"/>
          <p:cNvSpPr txBox="1"/>
          <p:nvPr/>
        </p:nvSpPr>
        <p:spPr>
          <a:xfrm>
            <a:off x="5732850" y="1462025"/>
            <a:ext cx="3332700" cy="3000000"/>
          </a:xfrm>
          <a:prstGeom prst="rect">
            <a:avLst/>
          </a:prstGeom>
          <a:noFill/>
          <a:ln>
            <a:noFill/>
          </a:ln>
        </p:spPr>
        <p:txBody>
          <a:bodyPr anchorCtr="0" anchor="t" bIns="91425" lIns="91425" spcFirstLastPara="1" rIns="91425" wrap="square" tIns="91425">
            <a:noAutofit/>
          </a:bodyPr>
          <a:lstStyle/>
          <a:p>
            <a:pPr indent="0" lvl="0" marL="457200" rtl="0" algn="l">
              <a:lnSpc>
                <a:spcPct val="60000"/>
              </a:lnSpc>
              <a:spcBef>
                <a:spcPts val="0"/>
              </a:spcBef>
              <a:spcAft>
                <a:spcPts val="0"/>
              </a:spcAft>
              <a:buNone/>
            </a:pPr>
            <a:r>
              <a:rPr lang="ru" sz="1000">
                <a:solidFill>
                  <a:srgbClr val="D73A49"/>
                </a:solidFill>
                <a:highlight>
                  <a:schemeClr val="lt1"/>
                </a:highlight>
                <a:latin typeface="Consolas"/>
                <a:ea typeface="Consolas"/>
                <a:cs typeface="Consolas"/>
                <a:sym typeface="Consolas"/>
              </a:rPr>
              <a:t>def</a:t>
            </a:r>
            <a:r>
              <a:rPr lang="ru" sz="1000">
                <a:solidFill>
                  <a:srgbClr val="24292E"/>
                </a:solidFill>
                <a:highlight>
                  <a:schemeClr val="lt1"/>
                </a:highlight>
                <a:latin typeface="Consolas"/>
                <a:ea typeface="Consolas"/>
                <a:cs typeface="Consolas"/>
                <a:sym typeface="Consolas"/>
              </a:rPr>
              <a:t> </a:t>
            </a:r>
            <a:r>
              <a:rPr lang="ru" sz="1000">
                <a:solidFill>
                  <a:srgbClr val="6F42C1"/>
                </a:solidFill>
                <a:highlight>
                  <a:schemeClr val="lt1"/>
                </a:highlight>
                <a:latin typeface="Consolas"/>
                <a:ea typeface="Consolas"/>
                <a:cs typeface="Consolas"/>
                <a:sym typeface="Consolas"/>
              </a:rPr>
              <a:t>forward</a:t>
            </a:r>
            <a:r>
              <a:rPr lang="ru" sz="1000">
                <a:solidFill>
                  <a:srgbClr val="24292E"/>
                </a:solidFill>
                <a:highlight>
                  <a:schemeClr val="lt1"/>
                </a:highlight>
                <a:latin typeface="Consolas"/>
                <a:ea typeface="Consolas"/>
                <a:cs typeface="Consolas"/>
                <a:sym typeface="Consolas"/>
              </a:rPr>
              <a:t>(self, x):</a:t>
            </a:r>
            <a:endParaRPr sz="1000">
              <a:solidFill>
                <a:srgbClr val="24292E"/>
              </a:solidFill>
              <a:highlight>
                <a:schemeClr val="lt1"/>
              </a:highlight>
              <a:latin typeface="Consolas"/>
              <a:ea typeface="Consolas"/>
              <a:cs typeface="Consolas"/>
              <a:sym typeface="Consolas"/>
            </a:endParaRPr>
          </a:p>
          <a:p>
            <a:pPr indent="0" lvl="0" marL="457200" rtl="0" algn="l">
              <a:lnSpc>
                <a:spcPct val="60000"/>
              </a:lnSpc>
              <a:spcBef>
                <a:spcPts val="1600"/>
              </a:spcBef>
              <a:spcAft>
                <a:spcPts val="0"/>
              </a:spcAft>
              <a:buNone/>
            </a:pPr>
            <a:r>
              <a:rPr lang="ru" sz="1000">
                <a:solidFill>
                  <a:srgbClr val="24292E"/>
                </a:solidFill>
                <a:highlight>
                  <a:schemeClr val="lt1"/>
                </a:highlight>
                <a:latin typeface="Consolas"/>
                <a:ea typeface="Consolas"/>
                <a:cs typeface="Consolas"/>
                <a:sym typeface="Consolas"/>
              </a:rPr>
              <a:t>	</a:t>
            </a:r>
            <a:r>
              <a:rPr lang="ru" sz="900">
                <a:solidFill>
                  <a:srgbClr val="24292E"/>
                </a:solidFill>
                <a:highlight>
                  <a:srgbClr val="FFE599"/>
                </a:highlight>
                <a:latin typeface="Consolas"/>
                <a:ea typeface="Consolas"/>
                <a:cs typeface="Consolas"/>
                <a:sym typeface="Consolas"/>
              </a:rPr>
              <a:t>residual</a:t>
            </a:r>
            <a:r>
              <a:rPr lang="ru" sz="1000">
                <a:solidFill>
                  <a:srgbClr val="24292E"/>
                </a:solidFill>
                <a:highlight>
                  <a:srgbClr val="FFE599"/>
                </a:highlight>
                <a:latin typeface="Consolas"/>
                <a:ea typeface="Consolas"/>
                <a:cs typeface="Consolas"/>
                <a:sym typeface="Consolas"/>
              </a:rPr>
              <a:t> </a:t>
            </a:r>
            <a:r>
              <a:rPr lang="ru" sz="1000">
                <a:solidFill>
                  <a:srgbClr val="005CC5"/>
                </a:solidFill>
                <a:highlight>
                  <a:srgbClr val="FFE599"/>
                </a:highlight>
                <a:latin typeface="Consolas"/>
                <a:ea typeface="Consolas"/>
                <a:cs typeface="Consolas"/>
                <a:sym typeface="Consolas"/>
              </a:rPr>
              <a:t>=</a:t>
            </a:r>
            <a:r>
              <a:rPr lang="ru" sz="1000">
                <a:solidFill>
                  <a:srgbClr val="24292E"/>
                </a:solidFill>
                <a:highlight>
                  <a:srgbClr val="FFE599"/>
                </a:highlight>
                <a:latin typeface="Consolas"/>
                <a:ea typeface="Consolas"/>
                <a:cs typeface="Consolas"/>
                <a:sym typeface="Consolas"/>
              </a:rPr>
              <a:t> x</a:t>
            </a:r>
            <a:endParaRPr sz="1000">
              <a:solidFill>
                <a:srgbClr val="24292E"/>
              </a:solidFill>
              <a:highlight>
                <a:srgbClr val="FFE599"/>
              </a:highlight>
              <a:latin typeface="Consolas"/>
              <a:ea typeface="Consolas"/>
              <a:cs typeface="Consolas"/>
              <a:sym typeface="Consolas"/>
            </a:endParaRPr>
          </a:p>
          <a:p>
            <a:pPr indent="0" lvl="0" marL="457200" rtl="0" algn="l">
              <a:spcBef>
                <a:spcPts val="1600"/>
              </a:spcBef>
              <a:spcAft>
                <a:spcPts val="0"/>
              </a:spcAft>
              <a:buNone/>
            </a:pPr>
            <a:r>
              <a:rPr lang="ru" sz="1000">
                <a:solidFill>
                  <a:srgbClr val="24292E"/>
                </a:solidFill>
                <a:highlight>
                  <a:schemeClr val="lt1"/>
                </a:highlight>
                <a:latin typeface="Consolas"/>
                <a:ea typeface="Consolas"/>
                <a:cs typeface="Consolas"/>
                <a:sym typeface="Consolas"/>
              </a:rPr>
              <a:t>	out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self.</a:t>
            </a:r>
            <a:r>
              <a:rPr lang="ru" sz="1000">
                <a:solidFill>
                  <a:srgbClr val="6F42C1"/>
                </a:solidFill>
                <a:highlight>
                  <a:schemeClr val="lt1"/>
                </a:highlight>
                <a:latin typeface="Consolas"/>
                <a:ea typeface="Consolas"/>
                <a:cs typeface="Consolas"/>
                <a:sym typeface="Consolas"/>
              </a:rPr>
              <a:t>conv1</a:t>
            </a:r>
            <a:r>
              <a:rPr lang="ru" sz="1000">
                <a:solidFill>
                  <a:srgbClr val="24292E"/>
                </a:solidFill>
                <a:highlight>
                  <a:schemeClr val="lt1"/>
                </a:highlight>
                <a:latin typeface="Consolas"/>
                <a:ea typeface="Consolas"/>
                <a:cs typeface="Consolas"/>
                <a:sym typeface="Consolas"/>
              </a:rPr>
              <a:t>(x)</a:t>
            </a:r>
            <a:endParaRPr sz="1000">
              <a:solidFill>
                <a:srgbClr val="24292E"/>
              </a:solidFill>
              <a:highlight>
                <a:schemeClr val="lt1"/>
              </a:highlight>
              <a:latin typeface="Consolas"/>
              <a:ea typeface="Consolas"/>
              <a:cs typeface="Consolas"/>
              <a:sym typeface="Consolas"/>
            </a:endParaRPr>
          </a:p>
          <a:p>
            <a:pPr indent="0" lvl="0" marL="457200" rtl="0" algn="l">
              <a:spcBef>
                <a:spcPts val="0"/>
              </a:spcBef>
              <a:spcAft>
                <a:spcPts val="0"/>
              </a:spcAft>
              <a:buNone/>
            </a:pPr>
            <a:r>
              <a:rPr lang="ru" sz="1000">
                <a:solidFill>
                  <a:srgbClr val="24292E"/>
                </a:solidFill>
                <a:highlight>
                  <a:schemeClr val="lt1"/>
                </a:highlight>
                <a:latin typeface="Consolas"/>
                <a:ea typeface="Consolas"/>
                <a:cs typeface="Consolas"/>
                <a:sym typeface="Consolas"/>
              </a:rPr>
              <a:t>     	...</a:t>
            </a:r>
            <a:endParaRPr sz="1000">
              <a:solidFill>
                <a:srgbClr val="24292E"/>
              </a:solidFill>
              <a:highlight>
                <a:schemeClr val="lt1"/>
              </a:highlight>
              <a:latin typeface="Consolas"/>
              <a:ea typeface="Consolas"/>
              <a:cs typeface="Consolas"/>
              <a:sym typeface="Consolas"/>
            </a:endParaRPr>
          </a:p>
          <a:p>
            <a:pPr indent="0" lvl="0" marL="0" rtl="0" algn="l">
              <a:spcBef>
                <a:spcPts val="0"/>
              </a:spcBef>
              <a:spcAft>
                <a:spcPts val="0"/>
              </a:spcAft>
              <a:buNone/>
            </a:pPr>
            <a:r>
              <a:rPr lang="ru" sz="1000">
                <a:solidFill>
                  <a:srgbClr val="24292E"/>
                </a:solidFill>
                <a:highlight>
                  <a:schemeClr val="lt1"/>
                </a:highlight>
                <a:latin typeface="Consolas"/>
                <a:ea typeface="Consolas"/>
                <a:cs typeface="Consolas"/>
                <a:sym typeface="Consolas"/>
              </a:rPr>
              <a:t>       	out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self.</a:t>
            </a:r>
            <a:r>
              <a:rPr lang="ru" sz="1000">
                <a:solidFill>
                  <a:srgbClr val="6F42C1"/>
                </a:solidFill>
                <a:highlight>
                  <a:schemeClr val="lt1"/>
                </a:highlight>
                <a:latin typeface="Consolas"/>
                <a:ea typeface="Consolas"/>
                <a:cs typeface="Consolas"/>
                <a:sym typeface="Consolas"/>
              </a:rPr>
              <a:t>conv2</a:t>
            </a:r>
            <a:r>
              <a:rPr lang="ru" sz="1000">
                <a:solidFill>
                  <a:srgbClr val="24292E"/>
                </a:solidFill>
                <a:highlight>
                  <a:schemeClr val="lt1"/>
                </a:highlight>
                <a:latin typeface="Consolas"/>
                <a:ea typeface="Consolas"/>
                <a:cs typeface="Consolas"/>
                <a:sym typeface="Consolas"/>
              </a:rPr>
              <a:t>(out)</a:t>
            </a:r>
            <a:endParaRPr sz="1000">
              <a:solidFill>
                <a:srgbClr val="24292E"/>
              </a:solidFill>
              <a:highlight>
                <a:schemeClr val="lt1"/>
              </a:highlight>
              <a:latin typeface="Consolas"/>
              <a:ea typeface="Consolas"/>
              <a:cs typeface="Consolas"/>
              <a:sym typeface="Consolas"/>
            </a:endParaRPr>
          </a:p>
          <a:p>
            <a:pPr indent="0" lvl="0" marL="0" rtl="0" algn="l">
              <a:spcBef>
                <a:spcPts val="0"/>
              </a:spcBef>
              <a:spcAft>
                <a:spcPts val="0"/>
              </a:spcAft>
              <a:buNone/>
            </a:pPr>
            <a:r>
              <a:rPr lang="ru" sz="1000">
                <a:solidFill>
                  <a:srgbClr val="24292E"/>
                </a:solidFill>
                <a:highlight>
                  <a:schemeClr val="lt1"/>
                </a:highlight>
                <a:latin typeface="Consolas"/>
                <a:ea typeface="Consolas"/>
                <a:cs typeface="Consolas"/>
                <a:sym typeface="Consolas"/>
              </a:rPr>
              <a:t>      		…</a:t>
            </a:r>
            <a:endParaRPr sz="1000">
              <a:solidFill>
                <a:srgbClr val="24292E"/>
              </a:solidFill>
              <a:highlight>
                <a:schemeClr val="lt1"/>
              </a:highlight>
              <a:latin typeface="Consolas"/>
              <a:ea typeface="Consolas"/>
              <a:cs typeface="Consolas"/>
              <a:sym typeface="Consolas"/>
            </a:endParaRPr>
          </a:p>
          <a:p>
            <a:pPr indent="0" lvl="0" marL="0" rtl="0" algn="l">
              <a:spcBef>
                <a:spcPts val="0"/>
              </a:spcBef>
              <a:spcAft>
                <a:spcPts val="0"/>
              </a:spcAft>
              <a:buNone/>
            </a:pPr>
            <a:r>
              <a:rPr lang="ru" sz="1000">
                <a:solidFill>
                  <a:srgbClr val="24292E"/>
                </a:solidFill>
                <a:highlight>
                  <a:schemeClr val="lt1"/>
                </a:highlight>
                <a:latin typeface="Consolas"/>
                <a:ea typeface="Consolas"/>
                <a:cs typeface="Consolas"/>
                <a:sym typeface="Consolas"/>
              </a:rPr>
              <a:t>		</a:t>
            </a:r>
            <a:endParaRPr sz="1000">
              <a:solidFill>
                <a:srgbClr val="24292E"/>
              </a:solidFill>
              <a:highlight>
                <a:schemeClr val="lt1"/>
              </a:highlight>
              <a:latin typeface="Consolas"/>
              <a:ea typeface="Consolas"/>
              <a:cs typeface="Consolas"/>
              <a:sym typeface="Consolas"/>
            </a:endParaRPr>
          </a:p>
          <a:p>
            <a:pPr indent="457200" lvl="0" marL="457200" rtl="0" algn="l">
              <a:spcBef>
                <a:spcPts val="0"/>
              </a:spcBef>
              <a:spcAft>
                <a:spcPts val="0"/>
              </a:spcAft>
              <a:buNone/>
            </a:pPr>
            <a:r>
              <a:rPr lang="ru" sz="1000">
                <a:solidFill>
                  <a:srgbClr val="24292E"/>
                </a:solidFill>
                <a:highlight>
                  <a:srgbClr val="FFE599"/>
                </a:highlight>
                <a:latin typeface="Consolas"/>
                <a:ea typeface="Consolas"/>
                <a:cs typeface="Consolas"/>
                <a:sym typeface="Consolas"/>
              </a:rPr>
              <a:t>out </a:t>
            </a:r>
            <a:r>
              <a:rPr lang="ru" sz="1000">
                <a:solidFill>
                  <a:srgbClr val="005CC5"/>
                </a:solidFill>
                <a:highlight>
                  <a:srgbClr val="FFE599"/>
                </a:highlight>
                <a:latin typeface="Consolas"/>
                <a:ea typeface="Consolas"/>
                <a:cs typeface="Consolas"/>
                <a:sym typeface="Consolas"/>
              </a:rPr>
              <a:t>+=</a:t>
            </a:r>
            <a:r>
              <a:rPr lang="ru" sz="1000">
                <a:solidFill>
                  <a:srgbClr val="24292E"/>
                </a:solidFill>
                <a:highlight>
                  <a:srgbClr val="FFE599"/>
                </a:highlight>
                <a:latin typeface="Consolas"/>
                <a:ea typeface="Consolas"/>
                <a:cs typeface="Consolas"/>
                <a:sym typeface="Consolas"/>
              </a:rPr>
              <a:t> </a:t>
            </a:r>
            <a:r>
              <a:rPr lang="ru" sz="900">
                <a:solidFill>
                  <a:srgbClr val="24292E"/>
                </a:solidFill>
                <a:highlight>
                  <a:srgbClr val="FFE599"/>
                </a:highlight>
                <a:latin typeface="Consolas"/>
                <a:ea typeface="Consolas"/>
                <a:cs typeface="Consolas"/>
                <a:sym typeface="Consolas"/>
              </a:rPr>
              <a:t>residual</a:t>
            </a:r>
            <a:endParaRPr sz="1000">
              <a:solidFill>
                <a:srgbClr val="24292E"/>
              </a:solidFill>
              <a:highlight>
                <a:srgbClr val="FFE599"/>
              </a:highlight>
              <a:latin typeface="Consolas"/>
              <a:ea typeface="Consolas"/>
              <a:cs typeface="Consolas"/>
              <a:sym typeface="Consolas"/>
            </a:endParaRPr>
          </a:p>
          <a:p>
            <a:pPr indent="0" lvl="0" marL="0" rtl="0" algn="l">
              <a:lnSpc>
                <a:spcPct val="142857"/>
              </a:lnSpc>
              <a:spcBef>
                <a:spcPts val="0"/>
              </a:spcBef>
              <a:spcAft>
                <a:spcPts val="0"/>
              </a:spcAft>
              <a:buNone/>
            </a:pPr>
            <a:r>
              <a:rPr lang="ru" sz="1000">
                <a:solidFill>
                  <a:srgbClr val="24292E"/>
                </a:solidFill>
                <a:highlight>
                  <a:srgbClr val="FFD966"/>
                </a:highlight>
                <a:latin typeface="Consolas"/>
                <a:ea typeface="Consolas"/>
                <a:cs typeface="Consolas"/>
                <a:sym typeface="Consolas"/>
              </a:rPr>
              <a:t>       	</a:t>
            </a:r>
            <a:r>
              <a:rPr lang="ru" sz="1000">
                <a:solidFill>
                  <a:srgbClr val="24292E"/>
                </a:solidFill>
                <a:latin typeface="Consolas"/>
                <a:ea typeface="Consolas"/>
                <a:cs typeface="Consolas"/>
                <a:sym typeface="Consolas"/>
              </a:rPr>
              <a:t>out </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 self.</a:t>
            </a:r>
            <a:r>
              <a:rPr lang="ru" sz="1000">
                <a:solidFill>
                  <a:srgbClr val="6F42C1"/>
                </a:solidFill>
                <a:latin typeface="Consolas"/>
                <a:ea typeface="Consolas"/>
                <a:cs typeface="Consolas"/>
                <a:sym typeface="Consolas"/>
              </a:rPr>
              <a:t>relu</a:t>
            </a:r>
            <a:r>
              <a:rPr lang="ru" sz="1000">
                <a:solidFill>
                  <a:srgbClr val="24292E"/>
                </a:solidFill>
                <a:latin typeface="Consolas"/>
                <a:ea typeface="Consolas"/>
                <a:cs typeface="Consolas"/>
                <a:sym typeface="Consolas"/>
              </a:rPr>
              <a:t>(out)</a:t>
            </a:r>
            <a:endParaRPr sz="1000">
              <a:solidFill>
                <a:srgbClr val="24292E"/>
              </a:solidFill>
              <a:latin typeface="Consolas"/>
              <a:ea typeface="Consolas"/>
              <a:cs typeface="Consolas"/>
              <a:sym typeface="Consolas"/>
            </a:endParaRPr>
          </a:p>
          <a:p>
            <a:pPr indent="457200" lvl="0" marL="457200" rtl="0" algn="l">
              <a:lnSpc>
                <a:spcPct val="142857"/>
              </a:lnSpc>
              <a:spcBef>
                <a:spcPts val="0"/>
              </a:spcBef>
              <a:spcAft>
                <a:spcPts val="0"/>
              </a:spcAft>
              <a:buNone/>
            </a:pPr>
            <a:r>
              <a:rPr lang="ru" sz="1000">
                <a:solidFill>
                  <a:srgbClr val="D73A49"/>
                </a:solidFill>
                <a:latin typeface="Consolas"/>
                <a:ea typeface="Consolas"/>
                <a:cs typeface="Consolas"/>
                <a:sym typeface="Consolas"/>
              </a:rPr>
              <a:t>return</a:t>
            </a:r>
            <a:r>
              <a:rPr lang="ru" sz="1000">
                <a:solidFill>
                  <a:srgbClr val="24292E"/>
                </a:solidFill>
                <a:latin typeface="Consolas"/>
                <a:ea typeface="Consolas"/>
                <a:cs typeface="Consolas"/>
                <a:sym typeface="Consolas"/>
              </a:rPr>
              <a:t> out</a:t>
            </a:r>
            <a:endParaRPr sz="1000">
              <a:solidFill>
                <a:srgbClr val="24292E"/>
              </a:solidFill>
              <a:latin typeface="Consolas"/>
              <a:ea typeface="Consolas"/>
              <a:cs typeface="Consolas"/>
              <a:sym typeface="Consolas"/>
            </a:endParaRPr>
          </a:p>
          <a:p>
            <a:pPr indent="0" lvl="0" marL="0" rtl="0" algn="l">
              <a:lnSpc>
                <a:spcPct val="115000"/>
              </a:lnSpc>
              <a:spcBef>
                <a:spcPts val="0"/>
              </a:spcBef>
              <a:spcAft>
                <a:spcPts val="1600"/>
              </a:spcAft>
              <a:buNone/>
            </a:pPr>
            <a:r>
              <a:t/>
            </a:r>
            <a:endParaRPr sz="1200">
              <a:solidFill>
                <a:srgbClr val="24292E"/>
              </a:solidFill>
              <a:highlight>
                <a:schemeClr val="lt1"/>
              </a:highlight>
              <a:latin typeface="Consolas"/>
              <a:ea typeface="Consolas"/>
              <a:cs typeface="Consolas"/>
              <a:sym typeface="Consolas"/>
            </a:endParaRPr>
          </a:p>
        </p:txBody>
      </p:sp>
      <p:sp>
        <p:nvSpPr>
          <p:cNvPr id="434" name="Google Shape;434;p50"/>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Слои остатков: код</a:t>
            </a:r>
            <a:endParaRPr b="1" sz="2800">
              <a:solidFill>
                <a:srgbClr val="006EE8"/>
              </a:solidFill>
              <a:latin typeface="Montserrat"/>
              <a:ea typeface="Montserrat"/>
              <a:cs typeface="Montserrat"/>
              <a:sym typeface="Montserrat"/>
            </a:endParaRPr>
          </a:p>
        </p:txBody>
      </p:sp>
      <p:cxnSp>
        <p:nvCxnSpPr>
          <p:cNvPr id="435" name="Google Shape;435;p50"/>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436" name="Google Shape;436;p50"/>
          <p:cNvPicPr preferRelativeResize="0"/>
          <p:nvPr/>
        </p:nvPicPr>
        <p:blipFill>
          <a:blip r:embed="rId3">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1"/>
          <p:cNvSpPr txBox="1"/>
          <p:nvPr>
            <p:ph idx="1" type="body"/>
          </p:nvPr>
        </p:nvSpPr>
        <p:spPr>
          <a:xfrm>
            <a:off x="268825" y="1152475"/>
            <a:ext cx="6128400" cy="3416400"/>
          </a:xfrm>
          <a:prstGeom prst="rect">
            <a:avLst/>
          </a:prstGeom>
        </p:spPr>
        <p:txBody>
          <a:bodyPr anchorCtr="0" anchor="t" bIns="91425" lIns="91425" spcFirstLastPara="1" rIns="91425" wrap="square" tIns="91425">
            <a:noAutofit/>
          </a:bodyPr>
          <a:lstStyle/>
          <a:p>
            <a:pPr indent="0" lvl="0" marL="0" rtl="0" algn="l">
              <a:lnSpc>
                <a:spcPct val="60000"/>
              </a:lnSpc>
              <a:spcBef>
                <a:spcPts val="0"/>
              </a:spcBef>
              <a:spcAft>
                <a:spcPts val="0"/>
              </a:spcAft>
              <a:buNone/>
            </a:pPr>
            <a:r>
              <a:rPr lang="ru" sz="1000">
                <a:solidFill>
                  <a:srgbClr val="D73A49"/>
                </a:solidFill>
                <a:highlight>
                  <a:srgbClr val="FFFFFF"/>
                </a:highlight>
                <a:latin typeface="Consolas"/>
                <a:ea typeface="Consolas"/>
                <a:cs typeface="Consolas"/>
                <a:sym typeface="Consolas"/>
              </a:rPr>
              <a:t>class</a:t>
            </a:r>
            <a:r>
              <a:rPr lang="ru" sz="1000">
                <a:solidFill>
                  <a:srgbClr val="24292E"/>
                </a:solidFill>
                <a:highlight>
                  <a:srgbClr val="FFFFFF"/>
                </a:highlight>
                <a:latin typeface="Consolas"/>
                <a:ea typeface="Consolas"/>
                <a:cs typeface="Consolas"/>
                <a:sym typeface="Consolas"/>
              </a:rPr>
              <a:t> </a:t>
            </a:r>
            <a:r>
              <a:rPr lang="ru" sz="1000">
                <a:solidFill>
                  <a:srgbClr val="E36209"/>
                </a:solidFill>
                <a:highlight>
                  <a:srgbClr val="FFFFFF"/>
                </a:highlight>
                <a:latin typeface="Consolas"/>
                <a:ea typeface="Consolas"/>
                <a:cs typeface="Consolas"/>
                <a:sym typeface="Consolas"/>
              </a:rPr>
              <a:t>BasicBlock</a:t>
            </a:r>
            <a:r>
              <a:rPr lang="ru" sz="1000">
                <a:solidFill>
                  <a:srgbClr val="24292E"/>
                </a:solidFill>
                <a:highlight>
                  <a:srgbClr val="FFFFFF"/>
                </a:highlight>
                <a:latin typeface="Consolas"/>
                <a:ea typeface="Consolas"/>
                <a:cs typeface="Consolas"/>
                <a:sym typeface="Consolas"/>
              </a:rPr>
              <a:t>(nn.</a:t>
            </a:r>
            <a:r>
              <a:rPr lang="ru" sz="1000">
                <a:solidFill>
                  <a:srgbClr val="E36209"/>
                </a:solidFill>
                <a:highlight>
                  <a:srgbClr val="FFFFFF"/>
                </a:highlight>
                <a:latin typeface="Consolas"/>
                <a:ea typeface="Consolas"/>
                <a:cs typeface="Consolas"/>
                <a:sym typeface="Consolas"/>
              </a:rPr>
              <a:t>Module</a:t>
            </a:r>
            <a:r>
              <a:rPr lang="ru" sz="1000">
                <a:solidFill>
                  <a:srgbClr val="24292E"/>
                </a:solidFill>
                <a:highlight>
                  <a:srgbClr val="FFFFFF"/>
                </a:highlight>
                <a:latin typeface="Consolas"/>
                <a:ea typeface="Consolas"/>
                <a:cs typeface="Consolas"/>
                <a:sym typeface="Consolas"/>
              </a:rPr>
              <a:t>):</a:t>
            </a:r>
            <a:endParaRPr sz="1000">
              <a:solidFill>
                <a:srgbClr val="24292E"/>
              </a:solidFill>
              <a:highlight>
                <a:srgbClr val="FFFFFF"/>
              </a:highlight>
              <a:latin typeface="Consolas"/>
              <a:ea typeface="Consolas"/>
              <a:cs typeface="Consolas"/>
              <a:sym typeface="Consolas"/>
            </a:endParaRPr>
          </a:p>
          <a:p>
            <a:pPr indent="0" lvl="0" marL="0" rtl="0" algn="l">
              <a:lnSpc>
                <a:spcPct val="60000"/>
              </a:lnSpc>
              <a:spcBef>
                <a:spcPts val="1600"/>
              </a:spcBef>
              <a:spcAft>
                <a:spcPts val="0"/>
              </a:spcAft>
              <a:buNone/>
            </a:pPr>
            <a:r>
              <a:rPr lang="ru" sz="1000">
                <a:solidFill>
                  <a:srgbClr val="24292E"/>
                </a:solidFill>
                <a:highlight>
                  <a:srgbClr val="FFFFFF"/>
                </a:highlight>
                <a:latin typeface="Consolas"/>
                <a:ea typeface="Consolas"/>
                <a:cs typeface="Consolas"/>
                <a:sym typeface="Consolas"/>
              </a:rPr>
              <a:t>	</a:t>
            </a:r>
            <a:r>
              <a:rPr lang="ru" sz="1000">
                <a:solidFill>
                  <a:srgbClr val="D73A49"/>
                </a:solidFill>
                <a:highlight>
                  <a:srgbClr val="FFFFFF"/>
                </a:highlight>
                <a:latin typeface="Consolas"/>
                <a:ea typeface="Consolas"/>
                <a:cs typeface="Consolas"/>
                <a:sym typeface="Consolas"/>
              </a:rPr>
              <a:t>def</a:t>
            </a:r>
            <a:r>
              <a:rPr lang="ru" sz="1000">
                <a:solidFill>
                  <a:srgbClr val="24292E"/>
                </a:solidFill>
                <a:highlight>
                  <a:srgbClr val="FFFFFF"/>
                </a:highlight>
                <a:latin typeface="Consolas"/>
                <a:ea typeface="Consolas"/>
                <a:cs typeface="Consolas"/>
                <a:sym typeface="Consolas"/>
              </a:rPr>
              <a:t> </a:t>
            </a:r>
            <a:r>
              <a:rPr lang="ru" sz="1000">
                <a:solidFill>
                  <a:srgbClr val="6F42C1"/>
                </a:solidFill>
                <a:highlight>
                  <a:srgbClr val="FFFFFF"/>
                </a:highlight>
                <a:latin typeface="Consolas"/>
                <a:ea typeface="Consolas"/>
                <a:cs typeface="Consolas"/>
                <a:sym typeface="Consolas"/>
              </a:rPr>
              <a:t>__init__</a:t>
            </a:r>
            <a:r>
              <a:rPr lang="ru" sz="1000">
                <a:solidFill>
                  <a:srgbClr val="24292E"/>
                </a:solidFill>
                <a:highlight>
                  <a:srgbClr val="FFFFFF"/>
                </a:highlight>
                <a:latin typeface="Consolas"/>
                <a:ea typeface="Consolas"/>
                <a:cs typeface="Consolas"/>
                <a:sym typeface="Consolas"/>
              </a:rPr>
              <a:t>(</a:t>
            </a:r>
            <a:r>
              <a:rPr lang="ru" sz="1000">
                <a:solidFill>
                  <a:srgbClr val="24292E"/>
                </a:solidFill>
                <a:latin typeface="Consolas"/>
                <a:ea typeface="Consolas"/>
                <a:cs typeface="Consolas"/>
                <a:sym typeface="Consolas"/>
              </a:rPr>
              <a:t>in_planes, planes, stride</a:t>
            </a:r>
            <a:r>
              <a:rPr lang="ru" sz="1000">
                <a:solidFill>
                  <a:srgbClr val="005CC5"/>
                </a:solidFill>
                <a:latin typeface="Consolas"/>
                <a:ea typeface="Consolas"/>
                <a:cs typeface="Consolas"/>
                <a:sym typeface="Consolas"/>
              </a:rPr>
              <a:t>=1, </a:t>
            </a:r>
            <a:r>
              <a:rPr lang="ru" sz="1000">
                <a:solidFill>
                  <a:srgbClr val="24292E"/>
                </a:solidFill>
                <a:latin typeface="Consolas"/>
                <a:ea typeface="Consolas"/>
                <a:cs typeface="Consolas"/>
                <a:sym typeface="Consolas"/>
              </a:rPr>
              <a:t>dilation</a:t>
            </a:r>
            <a:r>
              <a:rPr lang="ru" sz="1000">
                <a:solidFill>
                  <a:srgbClr val="005CC5"/>
                </a:solidFill>
                <a:latin typeface="Consolas"/>
                <a:ea typeface="Consolas"/>
                <a:cs typeface="Consolas"/>
                <a:sym typeface="Consolas"/>
              </a:rPr>
              <a:t>=1</a:t>
            </a:r>
            <a:r>
              <a:rPr lang="ru" sz="1000">
                <a:solidFill>
                  <a:srgbClr val="24292E"/>
                </a:solidFill>
                <a:highlight>
                  <a:srgbClr val="FFFFFF"/>
                </a:highlight>
                <a:latin typeface="Consolas"/>
                <a:ea typeface="Consolas"/>
                <a:cs typeface="Consolas"/>
                <a:sym typeface="Consolas"/>
              </a:rPr>
              <a:t>):</a:t>
            </a:r>
            <a:endParaRPr sz="1000">
              <a:solidFill>
                <a:srgbClr val="24292E"/>
              </a:solidFill>
              <a:highlight>
                <a:srgbClr val="FFFFFF"/>
              </a:highlight>
              <a:latin typeface="Consolas"/>
              <a:ea typeface="Consolas"/>
              <a:cs typeface="Consolas"/>
              <a:sym typeface="Consolas"/>
            </a:endParaRPr>
          </a:p>
          <a:p>
            <a:pPr indent="457200" lvl="0" marL="457200" rtl="0" algn="l">
              <a:lnSpc>
                <a:spcPct val="60000"/>
              </a:lnSpc>
              <a:spcBef>
                <a:spcPts val="1600"/>
              </a:spcBef>
              <a:spcAft>
                <a:spcPts val="0"/>
              </a:spcAft>
              <a:buNone/>
            </a:pPr>
            <a:r>
              <a:rPr lang="ru" sz="1000">
                <a:solidFill>
                  <a:srgbClr val="6F42C1"/>
                </a:solidFill>
                <a:highlight>
                  <a:srgbClr val="FFFFFF"/>
                </a:highlight>
                <a:latin typeface="Consolas"/>
                <a:ea typeface="Consolas"/>
                <a:cs typeface="Consolas"/>
                <a:sym typeface="Consolas"/>
              </a:rPr>
              <a:t>super</a:t>
            </a:r>
            <a:r>
              <a:rPr lang="ru" sz="1000">
                <a:solidFill>
                  <a:srgbClr val="24292E"/>
                </a:solidFill>
                <a:highlight>
                  <a:srgbClr val="FFFFFF"/>
                </a:highlight>
                <a:latin typeface="Consolas"/>
                <a:ea typeface="Consolas"/>
                <a:cs typeface="Consolas"/>
                <a:sym typeface="Consolas"/>
              </a:rPr>
              <a:t>(</a:t>
            </a:r>
            <a:r>
              <a:rPr lang="ru" sz="1000">
                <a:solidFill>
                  <a:srgbClr val="E36209"/>
                </a:solidFill>
                <a:highlight>
                  <a:srgbClr val="FFFFFF"/>
                </a:highlight>
                <a:latin typeface="Consolas"/>
                <a:ea typeface="Consolas"/>
                <a:cs typeface="Consolas"/>
                <a:sym typeface="Consolas"/>
              </a:rPr>
              <a:t>BasicBlock</a:t>
            </a:r>
            <a:r>
              <a:rPr lang="ru" sz="1000">
                <a:solidFill>
                  <a:srgbClr val="24292E"/>
                </a:solidFill>
                <a:highlight>
                  <a:srgbClr val="FFFFFF"/>
                </a:highlight>
                <a:latin typeface="Consolas"/>
                <a:ea typeface="Consolas"/>
                <a:cs typeface="Consolas"/>
                <a:sym typeface="Consolas"/>
              </a:rPr>
              <a:t>, self).</a:t>
            </a:r>
            <a:r>
              <a:rPr lang="ru" sz="1000">
                <a:solidFill>
                  <a:srgbClr val="6F42C1"/>
                </a:solidFill>
                <a:highlight>
                  <a:srgbClr val="FFFFFF"/>
                </a:highlight>
                <a:latin typeface="Consolas"/>
                <a:ea typeface="Consolas"/>
                <a:cs typeface="Consolas"/>
                <a:sym typeface="Consolas"/>
              </a:rPr>
              <a:t>__init__</a:t>
            </a:r>
            <a:r>
              <a:rPr lang="ru" sz="1000">
                <a:solidFill>
                  <a:srgbClr val="24292E"/>
                </a:solidFill>
                <a:highlight>
                  <a:srgbClr val="FFFFFF"/>
                </a:highlight>
                <a:latin typeface="Consolas"/>
                <a:ea typeface="Consolas"/>
                <a:cs typeface="Consolas"/>
                <a:sym typeface="Consolas"/>
              </a:rPr>
              <a:t>()</a:t>
            </a:r>
            <a:endParaRPr sz="1000">
              <a:solidFill>
                <a:srgbClr val="24292E"/>
              </a:solidFill>
              <a:highlight>
                <a:srgbClr val="FFFFFF"/>
              </a:highlight>
              <a:latin typeface="Consolas"/>
              <a:ea typeface="Consolas"/>
              <a:cs typeface="Consolas"/>
              <a:sym typeface="Consolas"/>
            </a:endParaRPr>
          </a:p>
          <a:p>
            <a:pPr indent="0" lvl="0" marL="914400" rtl="0" algn="l">
              <a:lnSpc>
                <a:spcPct val="142857"/>
              </a:lnSpc>
              <a:spcBef>
                <a:spcPts val="1600"/>
              </a:spcBef>
              <a:spcAft>
                <a:spcPts val="0"/>
              </a:spcAft>
              <a:buNone/>
            </a:pPr>
            <a:r>
              <a:rPr lang="ru" sz="1000">
                <a:solidFill>
                  <a:srgbClr val="24292E"/>
                </a:solidFill>
                <a:latin typeface="Consolas"/>
                <a:ea typeface="Consolas"/>
                <a:cs typeface="Consolas"/>
                <a:sym typeface="Consolas"/>
              </a:rPr>
              <a:t>self.conv1 </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 nn.</a:t>
            </a:r>
            <a:r>
              <a:rPr lang="ru" sz="1000">
                <a:solidFill>
                  <a:srgbClr val="E36209"/>
                </a:solidFill>
                <a:latin typeface="Consolas"/>
                <a:ea typeface="Consolas"/>
                <a:cs typeface="Consolas"/>
                <a:sym typeface="Consolas"/>
              </a:rPr>
              <a:t>Conv2d</a:t>
            </a:r>
            <a:r>
              <a:rPr lang="ru" sz="1000">
                <a:solidFill>
                  <a:srgbClr val="24292E"/>
                </a:solidFill>
                <a:latin typeface="Consolas"/>
                <a:ea typeface="Consolas"/>
                <a:cs typeface="Consolas"/>
                <a:sym typeface="Consolas"/>
              </a:rPr>
              <a:t>(in_planes, planes, kernel_size</a:t>
            </a:r>
            <a:r>
              <a:rPr lang="ru" sz="1000">
                <a:solidFill>
                  <a:srgbClr val="005CC5"/>
                </a:solidFill>
                <a:latin typeface="Consolas"/>
                <a:ea typeface="Consolas"/>
                <a:cs typeface="Consolas"/>
                <a:sym typeface="Consolas"/>
              </a:rPr>
              <a:t>=3</a:t>
            </a:r>
            <a:r>
              <a:rPr lang="ru" sz="1000">
                <a:solidFill>
                  <a:srgbClr val="24292E"/>
                </a:solidFill>
                <a:latin typeface="Consolas"/>
                <a:ea typeface="Consolas"/>
                <a:cs typeface="Consolas"/>
                <a:sym typeface="Consolas"/>
              </a:rPr>
              <a:t>, stride</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stride,</a:t>
            </a:r>
            <a:endParaRPr sz="10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ru" sz="1000">
                <a:solidFill>
                  <a:srgbClr val="24292E"/>
                </a:solidFill>
                <a:latin typeface="Consolas"/>
                <a:ea typeface="Consolas"/>
                <a:cs typeface="Consolas"/>
                <a:sym typeface="Consolas"/>
              </a:rPr>
              <a:t>                    padding</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dilation, bias</a:t>
            </a:r>
            <a:r>
              <a:rPr lang="ru" sz="1000">
                <a:solidFill>
                  <a:srgbClr val="005CC5"/>
                </a:solidFill>
                <a:latin typeface="Consolas"/>
                <a:ea typeface="Consolas"/>
                <a:cs typeface="Consolas"/>
                <a:sym typeface="Consolas"/>
              </a:rPr>
              <a:t>=False</a:t>
            </a:r>
            <a:r>
              <a:rPr lang="ru" sz="1000">
                <a:solidFill>
                  <a:srgbClr val="24292E"/>
                </a:solidFill>
                <a:latin typeface="Consolas"/>
                <a:ea typeface="Consolas"/>
                <a:cs typeface="Consolas"/>
                <a:sym typeface="Consolas"/>
              </a:rPr>
              <a:t>, dilation</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dilation)</a:t>
            </a:r>
            <a:endParaRPr sz="10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ru"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indent="0" lvl="0" marL="914400" rtl="0" algn="l">
              <a:lnSpc>
                <a:spcPct val="142857"/>
              </a:lnSpc>
              <a:spcBef>
                <a:spcPts val="0"/>
              </a:spcBef>
              <a:spcAft>
                <a:spcPts val="0"/>
              </a:spcAft>
              <a:buNone/>
            </a:pPr>
            <a:r>
              <a:rPr lang="ru" sz="1000">
                <a:solidFill>
                  <a:srgbClr val="24292E"/>
                </a:solidFill>
                <a:latin typeface="Consolas"/>
                <a:ea typeface="Consolas"/>
                <a:cs typeface="Consolas"/>
                <a:sym typeface="Consolas"/>
              </a:rPr>
              <a:t>self.conv2 </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 nn.</a:t>
            </a:r>
            <a:r>
              <a:rPr lang="ru" sz="1000">
                <a:solidFill>
                  <a:srgbClr val="E36209"/>
                </a:solidFill>
                <a:latin typeface="Consolas"/>
                <a:ea typeface="Consolas"/>
                <a:cs typeface="Consolas"/>
                <a:sym typeface="Consolas"/>
              </a:rPr>
              <a:t>Conv2d</a:t>
            </a:r>
            <a:r>
              <a:rPr lang="ru" sz="1000">
                <a:solidFill>
                  <a:srgbClr val="24292E"/>
                </a:solidFill>
                <a:latin typeface="Consolas"/>
                <a:ea typeface="Consolas"/>
                <a:cs typeface="Consolas"/>
                <a:sym typeface="Consolas"/>
              </a:rPr>
              <a:t>(planes, planes, kernel_size</a:t>
            </a:r>
            <a:r>
              <a:rPr lang="ru" sz="1000">
                <a:solidFill>
                  <a:srgbClr val="005CC5"/>
                </a:solidFill>
                <a:latin typeface="Consolas"/>
                <a:ea typeface="Consolas"/>
                <a:cs typeface="Consolas"/>
                <a:sym typeface="Consolas"/>
              </a:rPr>
              <a:t>=3</a:t>
            </a:r>
            <a:r>
              <a:rPr lang="ru" sz="1000">
                <a:solidFill>
                  <a:srgbClr val="24292E"/>
                </a:solidFill>
                <a:latin typeface="Consolas"/>
                <a:ea typeface="Consolas"/>
                <a:cs typeface="Consolas"/>
                <a:sym typeface="Consolas"/>
              </a:rPr>
              <a:t>, stride</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stride,</a:t>
            </a:r>
            <a:endParaRPr sz="10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ru" sz="1000">
                <a:solidFill>
                  <a:srgbClr val="24292E"/>
                </a:solidFill>
                <a:latin typeface="Consolas"/>
                <a:ea typeface="Consolas"/>
                <a:cs typeface="Consolas"/>
                <a:sym typeface="Consolas"/>
              </a:rPr>
              <a:t>                    padding</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dilation, bias</a:t>
            </a:r>
            <a:r>
              <a:rPr lang="ru" sz="1000">
                <a:solidFill>
                  <a:srgbClr val="005CC5"/>
                </a:solidFill>
                <a:latin typeface="Consolas"/>
                <a:ea typeface="Consolas"/>
                <a:cs typeface="Consolas"/>
                <a:sym typeface="Consolas"/>
              </a:rPr>
              <a:t>=False</a:t>
            </a:r>
            <a:r>
              <a:rPr lang="ru" sz="1000">
                <a:solidFill>
                  <a:srgbClr val="24292E"/>
                </a:solidFill>
                <a:latin typeface="Consolas"/>
                <a:ea typeface="Consolas"/>
                <a:cs typeface="Consolas"/>
                <a:sym typeface="Consolas"/>
              </a:rPr>
              <a:t>, dilation</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dilation)</a:t>
            </a:r>
            <a:endParaRPr sz="10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ru"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ru" sz="1000">
                <a:solidFill>
                  <a:srgbClr val="24292E"/>
                </a:solidFill>
                <a:latin typeface="Consolas"/>
                <a:ea typeface="Consolas"/>
                <a:cs typeface="Consolas"/>
                <a:sym typeface="Consolas"/>
              </a:rPr>
              <a:t>		</a:t>
            </a:r>
            <a:endParaRPr sz="1000">
              <a:solidFill>
                <a:srgbClr val="24292E"/>
              </a:solidFill>
              <a:highlight>
                <a:srgbClr val="FFD966"/>
              </a:highlight>
              <a:latin typeface="Consolas"/>
              <a:ea typeface="Consolas"/>
              <a:cs typeface="Consolas"/>
              <a:sym typeface="Consolas"/>
            </a:endParaRPr>
          </a:p>
          <a:p>
            <a:pPr indent="457200" lvl="0" marL="457200" rtl="0" algn="l">
              <a:lnSpc>
                <a:spcPct val="60000"/>
              </a:lnSpc>
              <a:spcBef>
                <a:spcPts val="0"/>
              </a:spcBef>
              <a:spcAft>
                <a:spcPts val="0"/>
              </a:spcAft>
              <a:buNone/>
            </a:pPr>
            <a:r>
              <a:t/>
            </a:r>
            <a:endParaRPr sz="1000">
              <a:solidFill>
                <a:srgbClr val="24292E"/>
              </a:solidFill>
              <a:highlight>
                <a:srgbClr val="FFFFFF"/>
              </a:highlight>
              <a:latin typeface="Consolas"/>
              <a:ea typeface="Consolas"/>
              <a:cs typeface="Consolas"/>
              <a:sym typeface="Consolas"/>
            </a:endParaRPr>
          </a:p>
          <a:p>
            <a:pPr indent="0" lvl="0" marL="0" rtl="0" algn="l">
              <a:spcBef>
                <a:spcPts val="1600"/>
              </a:spcBef>
              <a:spcAft>
                <a:spcPts val="1600"/>
              </a:spcAft>
              <a:buNone/>
            </a:pPr>
            <a:r>
              <a:t/>
            </a:r>
            <a:endParaRPr sz="1200">
              <a:solidFill>
                <a:srgbClr val="24292E"/>
              </a:solidFill>
              <a:highlight>
                <a:srgbClr val="FFFFFF"/>
              </a:highlight>
              <a:latin typeface="Consolas"/>
              <a:ea typeface="Consolas"/>
              <a:cs typeface="Consolas"/>
              <a:sym typeface="Consolas"/>
            </a:endParaRPr>
          </a:p>
        </p:txBody>
      </p:sp>
      <p:sp>
        <p:nvSpPr>
          <p:cNvPr id="442" name="Google Shape;442;p51"/>
          <p:cNvSpPr txBox="1"/>
          <p:nvPr/>
        </p:nvSpPr>
        <p:spPr>
          <a:xfrm>
            <a:off x="5732850" y="1462025"/>
            <a:ext cx="3332700" cy="3000000"/>
          </a:xfrm>
          <a:prstGeom prst="rect">
            <a:avLst/>
          </a:prstGeom>
          <a:noFill/>
          <a:ln>
            <a:noFill/>
          </a:ln>
        </p:spPr>
        <p:txBody>
          <a:bodyPr anchorCtr="0" anchor="t" bIns="91425" lIns="91425" spcFirstLastPara="1" rIns="91425" wrap="square" tIns="91425">
            <a:noAutofit/>
          </a:bodyPr>
          <a:lstStyle/>
          <a:p>
            <a:pPr indent="0" lvl="0" marL="457200" rtl="0" algn="l">
              <a:lnSpc>
                <a:spcPct val="60000"/>
              </a:lnSpc>
              <a:spcBef>
                <a:spcPts val="0"/>
              </a:spcBef>
              <a:spcAft>
                <a:spcPts val="0"/>
              </a:spcAft>
              <a:buNone/>
            </a:pPr>
            <a:r>
              <a:rPr lang="ru" sz="1000">
                <a:solidFill>
                  <a:srgbClr val="D73A49"/>
                </a:solidFill>
                <a:highlight>
                  <a:schemeClr val="lt1"/>
                </a:highlight>
                <a:latin typeface="Consolas"/>
                <a:ea typeface="Consolas"/>
                <a:cs typeface="Consolas"/>
                <a:sym typeface="Consolas"/>
              </a:rPr>
              <a:t>def</a:t>
            </a:r>
            <a:r>
              <a:rPr lang="ru" sz="1000">
                <a:solidFill>
                  <a:srgbClr val="24292E"/>
                </a:solidFill>
                <a:highlight>
                  <a:schemeClr val="lt1"/>
                </a:highlight>
                <a:latin typeface="Consolas"/>
                <a:ea typeface="Consolas"/>
                <a:cs typeface="Consolas"/>
                <a:sym typeface="Consolas"/>
              </a:rPr>
              <a:t> </a:t>
            </a:r>
            <a:r>
              <a:rPr lang="ru" sz="1000">
                <a:solidFill>
                  <a:srgbClr val="6F42C1"/>
                </a:solidFill>
                <a:highlight>
                  <a:schemeClr val="lt1"/>
                </a:highlight>
                <a:latin typeface="Consolas"/>
                <a:ea typeface="Consolas"/>
                <a:cs typeface="Consolas"/>
                <a:sym typeface="Consolas"/>
              </a:rPr>
              <a:t>forward</a:t>
            </a:r>
            <a:r>
              <a:rPr lang="ru" sz="1000">
                <a:solidFill>
                  <a:srgbClr val="24292E"/>
                </a:solidFill>
                <a:highlight>
                  <a:schemeClr val="lt1"/>
                </a:highlight>
                <a:latin typeface="Consolas"/>
                <a:ea typeface="Consolas"/>
                <a:cs typeface="Consolas"/>
                <a:sym typeface="Consolas"/>
              </a:rPr>
              <a:t>(self, x):</a:t>
            </a:r>
            <a:endParaRPr sz="1000">
              <a:solidFill>
                <a:srgbClr val="24292E"/>
              </a:solidFill>
              <a:highlight>
                <a:schemeClr val="lt1"/>
              </a:highlight>
              <a:latin typeface="Consolas"/>
              <a:ea typeface="Consolas"/>
              <a:cs typeface="Consolas"/>
              <a:sym typeface="Consolas"/>
            </a:endParaRPr>
          </a:p>
          <a:p>
            <a:pPr indent="0" lvl="0" marL="457200" rtl="0" algn="l">
              <a:lnSpc>
                <a:spcPct val="60000"/>
              </a:lnSpc>
              <a:spcBef>
                <a:spcPts val="1600"/>
              </a:spcBef>
              <a:spcAft>
                <a:spcPts val="0"/>
              </a:spcAft>
              <a:buNone/>
            </a:pPr>
            <a:r>
              <a:rPr lang="ru" sz="1000">
                <a:solidFill>
                  <a:srgbClr val="24292E"/>
                </a:solidFill>
                <a:highlight>
                  <a:schemeClr val="lt1"/>
                </a:highlight>
                <a:latin typeface="Consolas"/>
                <a:ea typeface="Consolas"/>
                <a:cs typeface="Consolas"/>
                <a:sym typeface="Consolas"/>
              </a:rPr>
              <a:t>	</a:t>
            </a:r>
            <a:r>
              <a:rPr lang="ru" sz="900">
                <a:solidFill>
                  <a:srgbClr val="24292E"/>
                </a:solidFill>
                <a:highlight>
                  <a:srgbClr val="FFFFFF"/>
                </a:highlight>
                <a:latin typeface="Consolas"/>
                <a:ea typeface="Consolas"/>
                <a:cs typeface="Consolas"/>
                <a:sym typeface="Consolas"/>
              </a:rPr>
              <a:t>residual</a:t>
            </a:r>
            <a:r>
              <a:rPr lang="ru" sz="1000">
                <a:solidFill>
                  <a:srgbClr val="24292E"/>
                </a:solidFill>
                <a:latin typeface="Consolas"/>
                <a:ea typeface="Consolas"/>
                <a:cs typeface="Consolas"/>
                <a:sym typeface="Consolas"/>
              </a:rPr>
              <a:t> </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 x</a:t>
            </a:r>
            <a:endParaRPr sz="1000">
              <a:solidFill>
                <a:srgbClr val="24292E"/>
              </a:solidFill>
              <a:latin typeface="Consolas"/>
              <a:ea typeface="Consolas"/>
              <a:cs typeface="Consolas"/>
              <a:sym typeface="Consolas"/>
            </a:endParaRPr>
          </a:p>
          <a:p>
            <a:pPr indent="0" lvl="0" marL="457200" rtl="0" algn="l">
              <a:spcBef>
                <a:spcPts val="1600"/>
              </a:spcBef>
              <a:spcAft>
                <a:spcPts val="0"/>
              </a:spcAft>
              <a:buNone/>
            </a:pPr>
            <a:r>
              <a:rPr lang="ru" sz="1000">
                <a:solidFill>
                  <a:srgbClr val="24292E"/>
                </a:solidFill>
                <a:highlight>
                  <a:schemeClr val="lt1"/>
                </a:highlight>
                <a:latin typeface="Consolas"/>
                <a:ea typeface="Consolas"/>
                <a:cs typeface="Consolas"/>
                <a:sym typeface="Consolas"/>
              </a:rPr>
              <a:t>	out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self.</a:t>
            </a:r>
            <a:r>
              <a:rPr lang="ru" sz="1000">
                <a:solidFill>
                  <a:srgbClr val="6F42C1"/>
                </a:solidFill>
                <a:highlight>
                  <a:schemeClr val="lt1"/>
                </a:highlight>
                <a:latin typeface="Consolas"/>
                <a:ea typeface="Consolas"/>
                <a:cs typeface="Consolas"/>
                <a:sym typeface="Consolas"/>
              </a:rPr>
              <a:t>conv1</a:t>
            </a:r>
            <a:r>
              <a:rPr lang="ru" sz="1000">
                <a:solidFill>
                  <a:srgbClr val="24292E"/>
                </a:solidFill>
                <a:highlight>
                  <a:schemeClr val="lt1"/>
                </a:highlight>
                <a:latin typeface="Consolas"/>
                <a:ea typeface="Consolas"/>
                <a:cs typeface="Consolas"/>
                <a:sym typeface="Consolas"/>
              </a:rPr>
              <a:t>(x)</a:t>
            </a:r>
            <a:endParaRPr sz="1000">
              <a:solidFill>
                <a:srgbClr val="24292E"/>
              </a:solidFill>
              <a:highlight>
                <a:schemeClr val="lt1"/>
              </a:highlight>
              <a:latin typeface="Consolas"/>
              <a:ea typeface="Consolas"/>
              <a:cs typeface="Consolas"/>
              <a:sym typeface="Consolas"/>
            </a:endParaRPr>
          </a:p>
          <a:p>
            <a:pPr indent="0" lvl="0" marL="457200" rtl="0" algn="l">
              <a:spcBef>
                <a:spcPts val="0"/>
              </a:spcBef>
              <a:spcAft>
                <a:spcPts val="0"/>
              </a:spcAft>
              <a:buNone/>
            </a:pPr>
            <a:r>
              <a:rPr lang="ru" sz="1000">
                <a:solidFill>
                  <a:srgbClr val="24292E"/>
                </a:solidFill>
                <a:highlight>
                  <a:schemeClr val="lt1"/>
                </a:highlight>
                <a:latin typeface="Consolas"/>
                <a:ea typeface="Consolas"/>
                <a:cs typeface="Consolas"/>
                <a:sym typeface="Consolas"/>
              </a:rPr>
              <a:t>     	...</a:t>
            </a:r>
            <a:endParaRPr sz="1000">
              <a:solidFill>
                <a:srgbClr val="24292E"/>
              </a:solidFill>
              <a:highlight>
                <a:schemeClr val="lt1"/>
              </a:highlight>
              <a:latin typeface="Consolas"/>
              <a:ea typeface="Consolas"/>
              <a:cs typeface="Consolas"/>
              <a:sym typeface="Consolas"/>
            </a:endParaRPr>
          </a:p>
          <a:p>
            <a:pPr indent="0" lvl="0" marL="0" rtl="0" algn="l">
              <a:spcBef>
                <a:spcPts val="0"/>
              </a:spcBef>
              <a:spcAft>
                <a:spcPts val="0"/>
              </a:spcAft>
              <a:buNone/>
            </a:pPr>
            <a:r>
              <a:rPr lang="ru" sz="1000">
                <a:solidFill>
                  <a:srgbClr val="24292E"/>
                </a:solidFill>
                <a:highlight>
                  <a:schemeClr val="lt1"/>
                </a:highlight>
                <a:latin typeface="Consolas"/>
                <a:ea typeface="Consolas"/>
                <a:cs typeface="Consolas"/>
                <a:sym typeface="Consolas"/>
              </a:rPr>
              <a:t>       	out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self.</a:t>
            </a:r>
            <a:r>
              <a:rPr lang="ru" sz="1000">
                <a:solidFill>
                  <a:srgbClr val="6F42C1"/>
                </a:solidFill>
                <a:highlight>
                  <a:schemeClr val="lt1"/>
                </a:highlight>
                <a:latin typeface="Consolas"/>
                <a:ea typeface="Consolas"/>
                <a:cs typeface="Consolas"/>
                <a:sym typeface="Consolas"/>
              </a:rPr>
              <a:t>conv2</a:t>
            </a:r>
            <a:r>
              <a:rPr lang="ru" sz="1000">
                <a:solidFill>
                  <a:srgbClr val="24292E"/>
                </a:solidFill>
                <a:highlight>
                  <a:schemeClr val="lt1"/>
                </a:highlight>
                <a:latin typeface="Consolas"/>
                <a:ea typeface="Consolas"/>
                <a:cs typeface="Consolas"/>
                <a:sym typeface="Consolas"/>
              </a:rPr>
              <a:t>(out)</a:t>
            </a:r>
            <a:endParaRPr sz="1000">
              <a:solidFill>
                <a:srgbClr val="24292E"/>
              </a:solidFill>
              <a:highlight>
                <a:schemeClr val="lt1"/>
              </a:highlight>
              <a:latin typeface="Consolas"/>
              <a:ea typeface="Consolas"/>
              <a:cs typeface="Consolas"/>
              <a:sym typeface="Consolas"/>
            </a:endParaRPr>
          </a:p>
          <a:p>
            <a:pPr indent="0" lvl="0" marL="0" rtl="0" algn="l">
              <a:spcBef>
                <a:spcPts val="0"/>
              </a:spcBef>
              <a:spcAft>
                <a:spcPts val="0"/>
              </a:spcAft>
              <a:buNone/>
            </a:pPr>
            <a:r>
              <a:rPr lang="ru" sz="1000">
                <a:solidFill>
                  <a:srgbClr val="24292E"/>
                </a:solidFill>
                <a:highlight>
                  <a:schemeClr val="lt1"/>
                </a:highlight>
                <a:latin typeface="Consolas"/>
                <a:ea typeface="Consolas"/>
                <a:cs typeface="Consolas"/>
                <a:sym typeface="Consolas"/>
              </a:rPr>
              <a:t>      		…</a:t>
            </a:r>
            <a:endParaRPr sz="1000">
              <a:solidFill>
                <a:srgbClr val="24292E"/>
              </a:solidFill>
              <a:highlight>
                <a:schemeClr val="lt1"/>
              </a:highlight>
              <a:latin typeface="Consolas"/>
              <a:ea typeface="Consolas"/>
              <a:cs typeface="Consolas"/>
              <a:sym typeface="Consolas"/>
            </a:endParaRPr>
          </a:p>
          <a:p>
            <a:pPr indent="0" lvl="0" marL="0" rtl="0" algn="l">
              <a:spcBef>
                <a:spcPts val="0"/>
              </a:spcBef>
              <a:spcAft>
                <a:spcPts val="0"/>
              </a:spcAft>
              <a:buNone/>
            </a:pPr>
            <a:r>
              <a:rPr lang="ru" sz="1000">
                <a:solidFill>
                  <a:srgbClr val="24292E"/>
                </a:solidFill>
                <a:highlight>
                  <a:schemeClr val="lt1"/>
                </a:highlight>
                <a:latin typeface="Consolas"/>
                <a:ea typeface="Consolas"/>
                <a:cs typeface="Consolas"/>
                <a:sym typeface="Consolas"/>
              </a:rPr>
              <a:t>		</a:t>
            </a:r>
            <a:r>
              <a:rPr lang="ru" sz="900">
                <a:solidFill>
                  <a:srgbClr val="24292E"/>
                </a:solidFill>
                <a:highlight>
                  <a:srgbClr val="FFE599"/>
                </a:highlight>
                <a:latin typeface="Consolas"/>
                <a:ea typeface="Consolas"/>
                <a:cs typeface="Consolas"/>
                <a:sym typeface="Consolas"/>
              </a:rPr>
              <a:t>residual</a:t>
            </a:r>
            <a:r>
              <a:rPr lang="ru" sz="1000">
                <a:solidFill>
                  <a:srgbClr val="24292E"/>
                </a:solidFill>
                <a:highlight>
                  <a:srgbClr val="FFE599"/>
                </a:highlight>
                <a:latin typeface="Consolas"/>
                <a:ea typeface="Consolas"/>
                <a:cs typeface="Consolas"/>
                <a:sym typeface="Consolas"/>
              </a:rPr>
              <a:t> </a:t>
            </a:r>
            <a:r>
              <a:rPr lang="ru" sz="1000">
                <a:solidFill>
                  <a:srgbClr val="005CC5"/>
                </a:solidFill>
                <a:highlight>
                  <a:srgbClr val="FFE599"/>
                </a:highlight>
                <a:latin typeface="Consolas"/>
                <a:ea typeface="Consolas"/>
                <a:cs typeface="Consolas"/>
                <a:sym typeface="Consolas"/>
              </a:rPr>
              <a:t>=</a:t>
            </a:r>
            <a:r>
              <a:rPr lang="ru" sz="1000">
                <a:solidFill>
                  <a:srgbClr val="24292E"/>
                </a:solidFill>
                <a:highlight>
                  <a:srgbClr val="FFE599"/>
                </a:highlight>
                <a:latin typeface="Consolas"/>
                <a:ea typeface="Consolas"/>
                <a:cs typeface="Consolas"/>
                <a:sym typeface="Consolas"/>
              </a:rPr>
              <a:t> self.</a:t>
            </a:r>
            <a:r>
              <a:rPr lang="ru" sz="1000">
                <a:solidFill>
                  <a:srgbClr val="6F42C1"/>
                </a:solidFill>
                <a:highlight>
                  <a:srgbClr val="FFE599"/>
                </a:highlight>
                <a:latin typeface="Consolas"/>
                <a:ea typeface="Consolas"/>
                <a:cs typeface="Consolas"/>
                <a:sym typeface="Consolas"/>
              </a:rPr>
              <a:t>downsample</a:t>
            </a:r>
            <a:r>
              <a:rPr lang="ru" sz="1000">
                <a:solidFill>
                  <a:srgbClr val="24292E"/>
                </a:solidFill>
                <a:highlight>
                  <a:srgbClr val="FFE599"/>
                </a:highlight>
                <a:latin typeface="Consolas"/>
                <a:ea typeface="Consolas"/>
                <a:cs typeface="Consolas"/>
                <a:sym typeface="Consolas"/>
              </a:rPr>
              <a:t>(x)</a:t>
            </a:r>
            <a:endParaRPr sz="1000">
              <a:solidFill>
                <a:srgbClr val="24292E"/>
              </a:solidFill>
              <a:highlight>
                <a:srgbClr val="FFE599"/>
              </a:highlight>
              <a:latin typeface="Consolas"/>
              <a:ea typeface="Consolas"/>
              <a:cs typeface="Consolas"/>
              <a:sym typeface="Consolas"/>
            </a:endParaRPr>
          </a:p>
          <a:p>
            <a:pPr indent="0" lvl="0" marL="0" rtl="0" algn="l">
              <a:spcBef>
                <a:spcPts val="0"/>
              </a:spcBef>
              <a:spcAft>
                <a:spcPts val="0"/>
              </a:spcAft>
              <a:buNone/>
            </a:pPr>
            <a:r>
              <a:t/>
            </a:r>
            <a:endParaRPr sz="1000">
              <a:solidFill>
                <a:srgbClr val="24292E"/>
              </a:solidFill>
              <a:highlight>
                <a:schemeClr val="lt1"/>
              </a:highlight>
              <a:latin typeface="Consolas"/>
              <a:ea typeface="Consolas"/>
              <a:cs typeface="Consolas"/>
              <a:sym typeface="Consolas"/>
            </a:endParaRPr>
          </a:p>
          <a:p>
            <a:pPr indent="457200" lvl="0" marL="457200" rtl="0" algn="l">
              <a:spcBef>
                <a:spcPts val="0"/>
              </a:spcBef>
              <a:spcAft>
                <a:spcPts val="0"/>
              </a:spcAft>
              <a:buNone/>
            </a:pPr>
            <a:r>
              <a:rPr lang="ru" sz="1000">
                <a:solidFill>
                  <a:srgbClr val="24292E"/>
                </a:solidFill>
                <a:latin typeface="Consolas"/>
                <a:ea typeface="Consolas"/>
                <a:cs typeface="Consolas"/>
                <a:sym typeface="Consolas"/>
              </a:rPr>
              <a:t>out </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 identity</a:t>
            </a:r>
            <a:endParaRPr sz="10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ru" sz="1000">
                <a:solidFill>
                  <a:srgbClr val="24292E"/>
                </a:solidFill>
                <a:highlight>
                  <a:srgbClr val="FFD966"/>
                </a:highlight>
                <a:latin typeface="Consolas"/>
                <a:ea typeface="Consolas"/>
                <a:cs typeface="Consolas"/>
                <a:sym typeface="Consolas"/>
              </a:rPr>
              <a:t>       	</a:t>
            </a:r>
            <a:r>
              <a:rPr lang="ru" sz="1000">
                <a:solidFill>
                  <a:srgbClr val="24292E"/>
                </a:solidFill>
                <a:latin typeface="Consolas"/>
                <a:ea typeface="Consolas"/>
                <a:cs typeface="Consolas"/>
                <a:sym typeface="Consolas"/>
              </a:rPr>
              <a:t>out </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 self.</a:t>
            </a:r>
            <a:r>
              <a:rPr lang="ru" sz="1000">
                <a:solidFill>
                  <a:srgbClr val="6F42C1"/>
                </a:solidFill>
                <a:latin typeface="Consolas"/>
                <a:ea typeface="Consolas"/>
                <a:cs typeface="Consolas"/>
                <a:sym typeface="Consolas"/>
              </a:rPr>
              <a:t>relu</a:t>
            </a:r>
            <a:r>
              <a:rPr lang="ru" sz="1000">
                <a:solidFill>
                  <a:srgbClr val="24292E"/>
                </a:solidFill>
                <a:latin typeface="Consolas"/>
                <a:ea typeface="Consolas"/>
                <a:cs typeface="Consolas"/>
                <a:sym typeface="Consolas"/>
              </a:rPr>
              <a:t>(out)</a:t>
            </a:r>
            <a:endParaRPr sz="1000">
              <a:solidFill>
                <a:srgbClr val="24292E"/>
              </a:solidFill>
              <a:latin typeface="Consolas"/>
              <a:ea typeface="Consolas"/>
              <a:cs typeface="Consolas"/>
              <a:sym typeface="Consolas"/>
            </a:endParaRPr>
          </a:p>
          <a:p>
            <a:pPr indent="457200" lvl="0" marL="457200" rtl="0" algn="l">
              <a:lnSpc>
                <a:spcPct val="142857"/>
              </a:lnSpc>
              <a:spcBef>
                <a:spcPts val="0"/>
              </a:spcBef>
              <a:spcAft>
                <a:spcPts val="0"/>
              </a:spcAft>
              <a:buNone/>
            </a:pPr>
            <a:r>
              <a:rPr lang="ru" sz="1000">
                <a:solidFill>
                  <a:srgbClr val="D73A49"/>
                </a:solidFill>
                <a:latin typeface="Consolas"/>
                <a:ea typeface="Consolas"/>
                <a:cs typeface="Consolas"/>
                <a:sym typeface="Consolas"/>
              </a:rPr>
              <a:t>return</a:t>
            </a:r>
            <a:r>
              <a:rPr lang="ru" sz="1000">
                <a:solidFill>
                  <a:srgbClr val="24292E"/>
                </a:solidFill>
                <a:latin typeface="Consolas"/>
                <a:ea typeface="Consolas"/>
                <a:cs typeface="Consolas"/>
                <a:sym typeface="Consolas"/>
              </a:rPr>
              <a:t> out</a:t>
            </a:r>
            <a:endParaRPr sz="1000">
              <a:solidFill>
                <a:srgbClr val="24292E"/>
              </a:solidFill>
              <a:latin typeface="Consolas"/>
              <a:ea typeface="Consolas"/>
              <a:cs typeface="Consolas"/>
              <a:sym typeface="Consolas"/>
            </a:endParaRPr>
          </a:p>
          <a:p>
            <a:pPr indent="0" lvl="0" marL="0" rtl="0" algn="l">
              <a:lnSpc>
                <a:spcPct val="115000"/>
              </a:lnSpc>
              <a:spcBef>
                <a:spcPts val="0"/>
              </a:spcBef>
              <a:spcAft>
                <a:spcPts val="1600"/>
              </a:spcAft>
              <a:buNone/>
            </a:pPr>
            <a:r>
              <a:t/>
            </a:r>
            <a:endParaRPr sz="1200">
              <a:solidFill>
                <a:srgbClr val="24292E"/>
              </a:solidFill>
              <a:highlight>
                <a:schemeClr val="lt1"/>
              </a:highlight>
              <a:latin typeface="Consolas"/>
              <a:ea typeface="Consolas"/>
              <a:cs typeface="Consolas"/>
              <a:sym typeface="Consolas"/>
            </a:endParaRPr>
          </a:p>
        </p:txBody>
      </p:sp>
      <p:sp>
        <p:nvSpPr>
          <p:cNvPr id="443" name="Google Shape;443;p51"/>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Слои остатков: код</a:t>
            </a:r>
            <a:endParaRPr b="1" sz="2800">
              <a:solidFill>
                <a:srgbClr val="006EE8"/>
              </a:solidFill>
              <a:latin typeface="Montserrat"/>
              <a:ea typeface="Montserrat"/>
              <a:cs typeface="Montserrat"/>
              <a:sym typeface="Montserrat"/>
            </a:endParaRPr>
          </a:p>
        </p:txBody>
      </p:sp>
      <p:cxnSp>
        <p:nvCxnSpPr>
          <p:cNvPr id="444" name="Google Shape;444;p51"/>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445" name="Google Shape;445;p51"/>
          <p:cNvPicPr preferRelativeResize="0"/>
          <p:nvPr/>
        </p:nvPicPr>
        <p:blipFill>
          <a:blip r:embed="rId3">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Регуляризация</a:t>
            </a:r>
            <a:endParaRPr b="1" sz="3000">
              <a:solidFill>
                <a:srgbClr val="006EE8"/>
              </a:solidFill>
              <a:latin typeface="Montserrat"/>
              <a:ea typeface="Montserrat"/>
              <a:cs typeface="Montserrat"/>
              <a:sym typeface="Montserrat"/>
            </a:endParaRPr>
          </a:p>
        </p:txBody>
      </p:sp>
      <p:cxnSp>
        <p:nvCxnSpPr>
          <p:cNvPr id="82" name="Google Shape;82;p16"/>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83" name="Google Shape;83;p16"/>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84" name="Google Shape;84;p16"/>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id="85" name="Google Shape;85;p16"/>
          <p:cNvPicPr preferRelativeResize="0"/>
          <p:nvPr/>
        </p:nvPicPr>
        <p:blipFill rotWithShape="1">
          <a:blip r:embed="rId4">
            <a:alphaModFix/>
          </a:blip>
          <a:srcRect b="0" l="2146" r="1597" t="27761"/>
          <a:stretch/>
        </p:blipFill>
        <p:spPr>
          <a:xfrm>
            <a:off x="1075700" y="1303600"/>
            <a:ext cx="7058650" cy="297997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2"/>
          <p:cNvSpPr txBox="1"/>
          <p:nvPr>
            <p:ph idx="1" type="body"/>
          </p:nvPr>
        </p:nvSpPr>
        <p:spPr>
          <a:xfrm>
            <a:off x="268825" y="1152475"/>
            <a:ext cx="6128400" cy="3416400"/>
          </a:xfrm>
          <a:prstGeom prst="rect">
            <a:avLst/>
          </a:prstGeom>
        </p:spPr>
        <p:txBody>
          <a:bodyPr anchorCtr="0" anchor="t" bIns="91425" lIns="91425" spcFirstLastPara="1" rIns="91425" wrap="square" tIns="91425">
            <a:noAutofit/>
          </a:bodyPr>
          <a:lstStyle/>
          <a:p>
            <a:pPr indent="0" lvl="0" marL="0" rtl="0" algn="l">
              <a:lnSpc>
                <a:spcPct val="60000"/>
              </a:lnSpc>
              <a:spcBef>
                <a:spcPts val="0"/>
              </a:spcBef>
              <a:spcAft>
                <a:spcPts val="0"/>
              </a:spcAft>
              <a:buNone/>
            </a:pPr>
            <a:r>
              <a:rPr lang="ru" sz="1000">
                <a:solidFill>
                  <a:srgbClr val="D73A49"/>
                </a:solidFill>
                <a:highlight>
                  <a:srgbClr val="FFFFFF"/>
                </a:highlight>
                <a:latin typeface="Consolas"/>
                <a:ea typeface="Consolas"/>
                <a:cs typeface="Consolas"/>
                <a:sym typeface="Consolas"/>
              </a:rPr>
              <a:t>class</a:t>
            </a:r>
            <a:r>
              <a:rPr lang="ru" sz="1000">
                <a:solidFill>
                  <a:srgbClr val="24292E"/>
                </a:solidFill>
                <a:highlight>
                  <a:srgbClr val="FFFFFF"/>
                </a:highlight>
                <a:latin typeface="Consolas"/>
                <a:ea typeface="Consolas"/>
                <a:cs typeface="Consolas"/>
                <a:sym typeface="Consolas"/>
              </a:rPr>
              <a:t> </a:t>
            </a:r>
            <a:r>
              <a:rPr lang="ru" sz="1000">
                <a:solidFill>
                  <a:srgbClr val="E36209"/>
                </a:solidFill>
                <a:highlight>
                  <a:srgbClr val="FFFFFF"/>
                </a:highlight>
                <a:latin typeface="Consolas"/>
                <a:ea typeface="Consolas"/>
                <a:cs typeface="Consolas"/>
                <a:sym typeface="Consolas"/>
              </a:rPr>
              <a:t>BasicBlock</a:t>
            </a:r>
            <a:r>
              <a:rPr lang="ru" sz="1000">
                <a:solidFill>
                  <a:srgbClr val="24292E"/>
                </a:solidFill>
                <a:highlight>
                  <a:srgbClr val="FFFFFF"/>
                </a:highlight>
                <a:latin typeface="Consolas"/>
                <a:ea typeface="Consolas"/>
                <a:cs typeface="Consolas"/>
                <a:sym typeface="Consolas"/>
              </a:rPr>
              <a:t>(nn.</a:t>
            </a:r>
            <a:r>
              <a:rPr lang="ru" sz="1000">
                <a:solidFill>
                  <a:srgbClr val="E36209"/>
                </a:solidFill>
                <a:highlight>
                  <a:srgbClr val="FFFFFF"/>
                </a:highlight>
                <a:latin typeface="Consolas"/>
                <a:ea typeface="Consolas"/>
                <a:cs typeface="Consolas"/>
                <a:sym typeface="Consolas"/>
              </a:rPr>
              <a:t>Module</a:t>
            </a:r>
            <a:r>
              <a:rPr lang="ru" sz="1000">
                <a:solidFill>
                  <a:srgbClr val="24292E"/>
                </a:solidFill>
                <a:highlight>
                  <a:srgbClr val="FFFFFF"/>
                </a:highlight>
                <a:latin typeface="Consolas"/>
                <a:ea typeface="Consolas"/>
                <a:cs typeface="Consolas"/>
                <a:sym typeface="Consolas"/>
              </a:rPr>
              <a:t>):</a:t>
            </a:r>
            <a:endParaRPr sz="1000">
              <a:solidFill>
                <a:srgbClr val="24292E"/>
              </a:solidFill>
              <a:highlight>
                <a:srgbClr val="FFFFFF"/>
              </a:highlight>
              <a:latin typeface="Consolas"/>
              <a:ea typeface="Consolas"/>
              <a:cs typeface="Consolas"/>
              <a:sym typeface="Consolas"/>
            </a:endParaRPr>
          </a:p>
          <a:p>
            <a:pPr indent="0" lvl="0" marL="0" rtl="0" algn="l">
              <a:lnSpc>
                <a:spcPct val="60000"/>
              </a:lnSpc>
              <a:spcBef>
                <a:spcPts val="1600"/>
              </a:spcBef>
              <a:spcAft>
                <a:spcPts val="0"/>
              </a:spcAft>
              <a:buNone/>
            </a:pPr>
            <a:r>
              <a:rPr lang="ru" sz="1000">
                <a:solidFill>
                  <a:srgbClr val="24292E"/>
                </a:solidFill>
                <a:highlight>
                  <a:srgbClr val="FFFFFF"/>
                </a:highlight>
                <a:latin typeface="Consolas"/>
                <a:ea typeface="Consolas"/>
                <a:cs typeface="Consolas"/>
                <a:sym typeface="Consolas"/>
              </a:rPr>
              <a:t>	</a:t>
            </a:r>
            <a:r>
              <a:rPr lang="ru" sz="1000">
                <a:solidFill>
                  <a:srgbClr val="D73A49"/>
                </a:solidFill>
                <a:highlight>
                  <a:srgbClr val="FFFFFF"/>
                </a:highlight>
                <a:latin typeface="Consolas"/>
                <a:ea typeface="Consolas"/>
                <a:cs typeface="Consolas"/>
                <a:sym typeface="Consolas"/>
              </a:rPr>
              <a:t>def</a:t>
            </a:r>
            <a:r>
              <a:rPr lang="ru" sz="1000">
                <a:solidFill>
                  <a:srgbClr val="24292E"/>
                </a:solidFill>
                <a:highlight>
                  <a:srgbClr val="FFFFFF"/>
                </a:highlight>
                <a:latin typeface="Consolas"/>
                <a:ea typeface="Consolas"/>
                <a:cs typeface="Consolas"/>
                <a:sym typeface="Consolas"/>
              </a:rPr>
              <a:t> </a:t>
            </a:r>
            <a:r>
              <a:rPr lang="ru" sz="1000">
                <a:solidFill>
                  <a:srgbClr val="6F42C1"/>
                </a:solidFill>
                <a:highlight>
                  <a:srgbClr val="FFFFFF"/>
                </a:highlight>
                <a:latin typeface="Consolas"/>
                <a:ea typeface="Consolas"/>
                <a:cs typeface="Consolas"/>
                <a:sym typeface="Consolas"/>
              </a:rPr>
              <a:t>__init__</a:t>
            </a:r>
            <a:r>
              <a:rPr lang="ru" sz="1000">
                <a:solidFill>
                  <a:srgbClr val="24292E"/>
                </a:solidFill>
                <a:highlight>
                  <a:srgbClr val="FFFFFF"/>
                </a:highlight>
                <a:latin typeface="Consolas"/>
                <a:ea typeface="Consolas"/>
                <a:cs typeface="Consolas"/>
                <a:sym typeface="Consolas"/>
              </a:rPr>
              <a:t>(</a:t>
            </a:r>
            <a:r>
              <a:rPr lang="ru" sz="1000">
                <a:solidFill>
                  <a:srgbClr val="24292E"/>
                </a:solidFill>
                <a:latin typeface="Consolas"/>
                <a:ea typeface="Consolas"/>
                <a:cs typeface="Consolas"/>
                <a:sym typeface="Consolas"/>
              </a:rPr>
              <a:t>in_planes, planes, stride</a:t>
            </a:r>
            <a:r>
              <a:rPr lang="ru" sz="1000">
                <a:solidFill>
                  <a:srgbClr val="005CC5"/>
                </a:solidFill>
                <a:latin typeface="Consolas"/>
                <a:ea typeface="Consolas"/>
                <a:cs typeface="Consolas"/>
                <a:sym typeface="Consolas"/>
              </a:rPr>
              <a:t>=1, </a:t>
            </a:r>
            <a:r>
              <a:rPr lang="ru" sz="1000">
                <a:solidFill>
                  <a:srgbClr val="24292E"/>
                </a:solidFill>
                <a:latin typeface="Consolas"/>
                <a:ea typeface="Consolas"/>
                <a:cs typeface="Consolas"/>
                <a:sym typeface="Consolas"/>
              </a:rPr>
              <a:t>dilation</a:t>
            </a:r>
            <a:r>
              <a:rPr lang="ru" sz="1000">
                <a:solidFill>
                  <a:srgbClr val="005CC5"/>
                </a:solidFill>
                <a:latin typeface="Consolas"/>
                <a:ea typeface="Consolas"/>
                <a:cs typeface="Consolas"/>
                <a:sym typeface="Consolas"/>
              </a:rPr>
              <a:t>=1</a:t>
            </a:r>
            <a:r>
              <a:rPr lang="ru" sz="1000">
                <a:solidFill>
                  <a:srgbClr val="24292E"/>
                </a:solidFill>
                <a:highlight>
                  <a:srgbClr val="FFFFFF"/>
                </a:highlight>
                <a:latin typeface="Consolas"/>
                <a:ea typeface="Consolas"/>
                <a:cs typeface="Consolas"/>
                <a:sym typeface="Consolas"/>
              </a:rPr>
              <a:t>):</a:t>
            </a:r>
            <a:endParaRPr sz="1000">
              <a:solidFill>
                <a:srgbClr val="24292E"/>
              </a:solidFill>
              <a:highlight>
                <a:srgbClr val="FFFFFF"/>
              </a:highlight>
              <a:latin typeface="Consolas"/>
              <a:ea typeface="Consolas"/>
              <a:cs typeface="Consolas"/>
              <a:sym typeface="Consolas"/>
            </a:endParaRPr>
          </a:p>
          <a:p>
            <a:pPr indent="457200" lvl="0" marL="457200" rtl="0" algn="l">
              <a:lnSpc>
                <a:spcPct val="60000"/>
              </a:lnSpc>
              <a:spcBef>
                <a:spcPts val="1600"/>
              </a:spcBef>
              <a:spcAft>
                <a:spcPts val="0"/>
              </a:spcAft>
              <a:buNone/>
            </a:pPr>
            <a:r>
              <a:rPr lang="ru" sz="1000">
                <a:solidFill>
                  <a:srgbClr val="6F42C1"/>
                </a:solidFill>
                <a:highlight>
                  <a:srgbClr val="FFFFFF"/>
                </a:highlight>
                <a:latin typeface="Consolas"/>
                <a:ea typeface="Consolas"/>
                <a:cs typeface="Consolas"/>
                <a:sym typeface="Consolas"/>
              </a:rPr>
              <a:t>super</a:t>
            </a:r>
            <a:r>
              <a:rPr lang="ru" sz="1000">
                <a:solidFill>
                  <a:srgbClr val="24292E"/>
                </a:solidFill>
                <a:highlight>
                  <a:srgbClr val="FFFFFF"/>
                </a:highlight>
                <a:latin typeface="Consolas"/>
                <a:ea typeface="Consolas"/>
                <a:cs typeface="Consolas"/>
                <a:sym typeface="Consolas"/>
              </a:rPr>
              <a:t>(</a:t>
            </a:r>
            <a:r>
              <a:rPr lang="ru" sz="1000">
                <a:solidFill>
                  <a:srgbClr val="E36209"/>
                </a:solidFill>
                <a:highlight>
                  <a:srgbClr val="FFFFFF"/>
                </a:highlight>
                <a:latin typeface="Consolas"/>
                <a:ea typeface="Consolas"/>
                <a:cs typeface="Consolas"/>
                <a:sym typeface="Consolas"/>
              </a:rPr>
              <a:t>BasicBlock</a:t>
            </a:r>
            <a:r>
              <a:rPr lang="ru" sz="1000">
                <a:solidFill>
                  <a:srgbClr val="24292E"/>
                </a:solidFill>
                <a:highlight>
                  <a:srgbClr val="FFFFFF"/>
                </a:highlight>
                <a:latin typeface="Consolas"/>
                <a:ea typeface="Consolas"/>
                <a:cs typeface="Consolas"/>
                <a:sym typeface="Consolas"/>
              </a:rPr>
              <a:t>, self).</a:t>
            </a:r>
            <a:r>
              <a:rPr lang="ru" sz="1000">
                <a:solidFill>
                  <a:srgbClr val="6F42C1"/>
                </a:solidFill>
                <a:highlight>
                  <a:srgbClr val="FFFFFF"/>
                </a:highlight>
                <a:latin typeface="Consolas"/>
                <a:ea typeface="Consolas"/>
                <a:cs typeface="Consolas"/>
                <a:sym typeface="Consolas"/>
              </a:rPr>
              <a:t>__init__</a:t>
            </a:r>
            <a:r>
              <a:rPr lang="ru" sz="1000">
                <a:solidFill>
                  <a:srgbClr val="24292E"/>
                </a:solidFill>
                <a:highlight>
                  <a:srgbClr val="FFFFFF"/>
                </a:highlight>
                <a:latin typeface="Consolas"/>
                <a:ea typeface="Consolas"/>
                <a:cs typeface="Consolas"/>
                <a:sym typeface="Consolas"/>
              </a:rPr>
              <a:t>()</a:t>
            </a:r>
            <a:endParaRPr sz="1000">
              <a:solidFill>
                <a:srgbClr val="24292E"/>
              </a:solidFill>
              <a:highlight>
                <a:srgbClr val="FFFFFF"/>
              </a:highlight>
              <a:latin typeface="Consolas"/>
              <a:ea typeface="Consolas"/>
              <a:cs typeface="Consolas"/>
              <a:sym typeface="Consolas"/>
            </a:endParaRPr>
          </a:p>
          <a:p>
            <a:pPr indent="0" lvl="0" marL="914400" rtl="0" algn="l">
              <a:lnSpc>
                <a:spcPct val="142857"/>
              </a:lnSpc>
              <a:spcBef>
                <a:spcPts val="1600"/>
              </a:spcBef>
              <a:spcAft>
                <a:spcPts val="0"/>
              </a:spcAft>
              <a:buNone/>
            </a:pPr>
            <a:r>
              <a:rPr lang="ru" sz="1000">
                <a:solidFill>
                  <a:srgbClr val="24292E"/>
                </a:solidFill>
                <a:latin typeface="Consolas"/>
                <a:ea typeface="Consolas"/>
                <a:cs typeface="Consolas"/>
                <a:sym typeface="Consolas"/>
              </a:rPr>
              <a:t>self.conv1 </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 nn.</a:t>
            </a:r>
            <a:r>
              <a:rPr lang="ru" sz="1000">
                <a:solidFill>
                  <a:srgbClr val="E36209"/>
                </a:solidFill>
                <a:latin typeface="Consolas"/>
                <a:ea typeface="Consolas"/>
                <a:cs typeface="Consolas"/>
                <a:sym typeface="Consolas"/>
              </a:rPr>
              <a:t>Conv2d</a:t>
            </a:r>
            <a:r>
              <a:rPr lang="ru" sz="1000">
                <a:solidFill>
                  <a:srgbClr val="24292E"/>
                </a:solidFill>
                <a:latin typeface="Consolas"/>
                <a:ea typeface="Consolas"/>
                <a:cs typeface="Consolas"/>
                <a:sym typeface="Consolas"/>
              </a:rPr>
              <a:t>(in_planes, planes, kernel_size</a:t>
            </a:r>
            <a:r>
              <a:rPr lang="ru" sz="1000">
                <a:solidFill>
                  <a:srgbClr val="005CC5"/>
                </a:solidFill>
                <a:latin typeface="Consolas"/>
                <a:ea typeface="Consolas"/>
                <a:cs typeface="Consolas"/>
                <a:sym typeface="Consolas"/>
              </a:rPr>
              <a:t>=3</a:t>
            </a:r>
            <a:r>
              <a:rPr lang="ru" sz="1000">
                <a:solidFill>
                  <a:srgbClr val="24292E"/>
                </a:solidFill>
                <a:latin typeface="Consolas"/>
                <a:ea typeface="Consolas"/>
                <a:cs typeface="Consolas"/>
                <a:sym typeface="Consolas"/>
              </a:rPr>
              <a:t>, stride</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stride,</a:t>
            </a:r>
            <a:endParaRPr sz="10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ru" sz="1000">
                <a:solidFill>
                  <a:srgbClr val="24292E"/>
                </a:solidFill>
                <a:latin typeface="Consolas"/>
                <a:ea typeface="Consolas"/>
                <a:cs typeface="Consolas"/>
                <a:sym typeface="Consolas"/>
              </a:rPr>
              <a:t>                    padding</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dilation, bias</a:t>
            </a:r>
            <a:r>
              <a:rPr lang="ru" sz="1000">
                <a:solidFill>
                  <a:srgbClr val="005CC5"/>
                </a:solidFill>
                <a:latin typeface="Consolas"/>
                <a:ea typeface="Consolas"/>
                <a:cs typeface="Consolas"/>
                <a:sym typeface="Consolas"/>
              </a:rPr>
              <a:t>=False</a:t>
            </a:r>
            <a:r>
              <a:rPr lang="ru" sz="1000">
                <a:solidFill>
                  <a:srgbClr val="24292E"/>
                </a:solidFill>
                <a:latin typeface="Consolas"/>
                <a:ea typeface="Consolas"/>
                <a:cs typeface="Consolas"/>
                <a:sym typeface="Consolas"/>
              </a:rPr>
              <a:t>, dilation</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dilation)</a:t>
            </a:r>
            <a:endParaRPr sz="10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ru"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indent="0" lvl="0" marL="914400" rtl="0" algn="l">
              <a:lnSpc>
                <a:spcPct val="142857"/>
              </a:lnSpc>
              <a:spcBef>
                <a:spcPts val="0"/>
              </a:spcBef>
              <a:spcAft>
                <a:spcPts val="0"/>
              </a:spcAft>
              <a:buNone/>
            </a:pPr>
            <a:r>
              <a:rPr lang="ru" sz="1000">
                <a:solidFill>
                  <a:srgbClr val="24292E"/>
                </a:solidFill>
                <a:latin typeface="Consolas"/>
                <a:ea typeface="Consolas"/>
                <a:cs typeface="Consolas"/>
                <a:sym typeface="Consolas"/>
              </a:rPr>
              <a:t>self.conv2 </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 nn.</a:t>
            </a:r>
            <a:r>
              <a:rPr lang="ru" sz="1000">
                <a:solidFill>
                  <a:srgbClr val="E36209"/>
                </a:solidFill>
                <a:latin typeface="Consolas"/>
                <a:ea typeface="Consolas"/>
                <a:cs typeface="Consolas"/>
                <a:sym typeface="Consolas"/>
              </a:rPr>
              <a:t>Conv2d</a:t>
            </a:r>
            <a:r>
              <a:rPr lang="ru" sz="1000">
                <a:solidFill>
                  <a:srgbClr val="24292E"/>
                </a:solidFill>
                <a:latin typeface="Consolas"/>
                <a:ea typeface="Consolas"/>
                <a:cs typeface="Consolas"/>
                <a:sym typeface="Consolas"/>
              </a:rPr>
              <a:t>(planes, planes, kernel_size</a:t>
            </a:r>
            <a:r>
              <a:rPr lang="ru" sz="1000">
                <a:solidFill>
                  <a:srgbClr val="005CC5"/>
                </a:solidFill>
                <a:latin typeface="Consolas"/>
                <a:ea typeface="Consolas"/>
                <a:cs typeface="Consolas"/>
                <a:sym typeface="Consolas"/>
              </a:rPr>
              <a:t>=3</a:t>
            </a:r>
            <a:r>
              <a:rPr lang="ru" sz="1000">
                <a:solidFill>
                  <a:srgbClr val="24292E"/>
                </a:solidFill>
                <a:latin typeface="Consolas"/>
                <a:ea typeface="Consolas"/>
                <a:cs typeface="Consolas"/>
                <a:sym typeface="Consolas"/>
              </a:rPr>
              <a:t>, stride</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stride,</a:t>
            </a:r>
            <a:endParaRPr sz="10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ru" sz="1000">
                <a:solidFill>
                  <a:srgbClr val="24292E"/>
                </a:solidFill>
                <a:latin typeface="Consolas"/>
                <a:ea typeface="Consolas"/>
                <a:cs typeface="Consolas"/>
                <a:sym typeface="Consolas"/>
              </a:rPr>
              <a:t>                    padding</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dilation, bias</a:t>
            </a:r>
            <a:r>
              <a:rPr lang="ru" sz="1000">
                <a:solidFill>
                  <a:srgbClr val="005CC5"/>
                </a:solidFill>
                <a:latin typeface="Consolas"/>
                <a:ea typeface="Consolas"/>
                <a:cs typeface="Consolas"/>
                <a:sym typeface="Consolas"/>
              </a:rPr>
              <a:t>=False</a:t>
            </a:r>
            <a:r>
              <a:rPr lang="ru" sz="1000">
                <a:solidFill>
                  <a:srgbClr val="24292E"/>
                </a:solidFill>
                <a:latin typeface="Consolas"/>
                <a:ea typeface="Consolas"/>
                <a:cs typeface="Consolas"/>
                <a:sym typeface="Consolas"/>
              </a:rPr>
              <a:t>, dilation</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dilation)</a:t>
            </a:r>
            <a:endParaRPr sz="10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ru" sz="1000">
                <a:solidFill>
                  <a:srgbClr val="24292E"/>
                </a:solidFill>
                <a:latin typeface="Consolas"/>
                <a:ea typeface="Consolas"/>
                <a:cs typeface="Consolas"/>
                <a:sym typeface="Consolas"/>
              </a:rPr>
              <a:t>		...</a:t>
            </a:r>
            <a:endParaRPr sz="10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ru" sz="1000">
                <a:solidFill>
                  <a:srgbClr val="24292E"/>
                </a:solidFill>
                <a:latin typeface="Consolas"/>
                <a:ea typeface="Consolas"/>
                <a:cs typeface="Consolas"/>
                <a:sym typeface="Consolas"/>
              </a:rPr>
              <a:t>		</a:t>
            </a:r>
            <a:r>
              <a:rPr lang="ru" sz="1000">
                <a:solidFill>
                  <a:srgbClr val="24292E"/>
                </a:solidFill>
                <a:highlight>
                  <a:srgbClr val="FFD966"/>
                </a:highlight>
                <a:latin typeface="Consolas"/>
                <a:ea typeface="Consolas"/>
                <a:cs typeface="Consolas"/>
                <a:sym typeface="Consolas"/>
              </a:rPr>
              <a:t>self.downsample </a:t>
            </a:r>
            <a:r>
              <a:rPr lang="ru" sz="1000">
                <a:solidFill>
                  <a:srgbClr val="005CC5"/>
                </a:solidFill>
                <a:highlight>
                  <a:srgbClr val="FFD966"/>
                </a:highlight>
                <a:latin typeface="Consolas"/>
                <a:ea typeface="Consolas"/>
                <a:cs typeface="Consolas"/>
                <a:sym typeface="Consolas"/>
              </a:rPr>
              <a:t>=</a:t>
            </a:r>
            <a:r>
              <a:rPr lang="ru" sz="1000">
                <a:solidFill>
                  <a:srgbClr val="24292E"/>
                </a:solidFill>
                <a:highlight>
                  <a:srgbClr val="FFD966"/>
                </a:highlight>
                <a:latin typeface="Consolas"/>
                <a:ea typeface="Consolas"/>
                <a:cs typeface="Consolas"/>
                <a:sym typeface="Consolas"/>
              </a:rPr>
              <a:t> nn.</a:t>
            </a:r>
            <a:r>
              <a:rPr lang="ru" sz="1000">
                <a:solidFill>
                  <a:srgbClr val="E36209"/>
                </a:solidFill>
                <a:highlight>
                  <a:srgbClr val="FFD966"/>
                </a:highlight>
                <a:latin typeface="Consolas"/>
                <a:ea typeface="Consolas"/>
                <a:cs typeface="Consolas"/>
                <a:sym typeface="Consolas"/>
              </a:rPr>
              <a:t>Conv2d</a:t>
            </a:r>
            <a:r>
              <a:rPr lang="ru" sz="1000">
                <a:solidFill>
                  <a:srgbClr val="24292E"/>
                </a:solidFill>
                <a:highlight>
                  <a:srgbClr val="FFD966"/>
                </a:highlight>
                <a:latin typeface="Consolas"/>
                <a:ea typeface="Consolas"/>
                <a:cs typeface="Consolas"/>
                <a:sym typeface="Consolas"/>
              </a:rPr>
              <a:t>(</a:t>
            </a:r>
            <a:r>
              <a:rPr lang="ru" sz="1000">
                <a:solidFill>
                  <a:srgbClr val="24292E"/>
                </a:solidFill>
                <a:highlight>
                  <a:srgbClr val="FFD966"/>
                </a:highlight>
                <a:latin typeface="Consolas"/>
                <a:ea typeface="Consolas"/>
                <a:cs typeface="Consolas"/>
                <a:sym typeface="Consolas"/>
              </a:rPr>
              <a:t>in_planes, planes, kernel_size</a:t>
            </a:r>
            <a:r>
              <a:rPr lang="ru" sz="1000">
                <a:solidFill>
                  <a:srgbClr val="005CC5"/>
                </a:solidFill>
                <a:highlight>
                  <a:srgbClr val="FFD966"/>
                </a:highlight>
                <a:latin typeface="Consolas"/>
                <a:ea typeface="Consolas"/>
                <a:cs typeface="Consolas"/>
                <a:sym typeface="Consolas"/>
              </a:rPr>
              <a:t>=?</a:t>
            </a:r>
            <a:r>
              <a:rPr lang="ru" sz="1000">
                <a:solidFill>
                  <a:srgbClr val="24292E"/>
                </a:solidFill>
                <a:highlight>
                  <a:srgbClr val="FFD966"/>
                </a:highlight>
                <a:latin typeface="Consolas"/>
                <a:ea typeface="Consolas"/>
                <a:cs typeface="Consolas"/>
                <a:sym typeface="Consolas"/>
              </a:rPr>
              <a:t>, stride</a:t>
            </a:r>
            <a:r>
              <a:rPr lang="ru" sz="1000">
                <a:solidFill>
                  <a:srgbClr val="005CC5"/>
                </a:solidFill>
                <a:highlight>
                  <a:srgbClr val="FFD966"/>
                </a:highlight>
                <a:latin typeface="Consolas"/>
                <a:ea typeface="Consolas"/>
                <a:cs typeface="Consolas"/>
                <a:sym typeface="Consolas"/>
              </a:rPr>
              <a:t>=</a:t>
            </a:r>
            <a:r>
              <a:rPr lang="ru" sz="1000">
                <a:solidFill>
                  <a:srgbClr val="24292E"/>
                </a:solidFill>
                <a:highlight>
                  <a:srgbClr val="FFD966"/>
                </a:highlight>
                <a:latin typeface="Consolas"/>
                <a:ea typeface="Consolas"/>
                <a:cs typeface="Consolas"/>
                <a:sym typeface="Consolas"/>
              </a:rPr>
              <a:t>?,</a:t>
            </a:r>
            <a:endParaRPr sz="1000">
              <a:solidFill>
                <a:srgbClr val="24292E"/>
              </a:solidFill>
              <a:highlight>
                <a:srgbClr val="FFD966"/>
              </a:highlight>
              <a:latin typeface="Consolas"/>
              <a:ea typeface="Consolas"/>
              <a:cs typeface="Consolas"/>
              <a:sym typeface="Consolas"/>
            </a:endParaRPr>
          </a:p>
          <a:p>
            <a:pPr indent="0" lvl="0" marL="0" rtl="0" algn="l">
              <a:lnSpc>
                <a:spcPct val="142857"/>
              </a:lnSpc>
              <a:spcBef>
                <a:spcPts val="0"/>
              </a:spcBef>
              <a:spcAft>
                <a:spcPts val="0"/>
              </a:spcAft>
              <a:buNone/>
            </a:pPr>
            <a:r>
              <a:rPr lang="ru" sz="1000">
                <a:solidFill>
                  <a:srgbClr val="24292E"/>
                </a:solidFill>
                <a:latin typeface="Consolas"/>
                <a:ea typeface="Consolas"/>
                <a:cs typeface="Consolas"/>
                <a:sym typeface="Consolas"/>
              </a:rPr>
              <a:t>                    </a:t>
            </a:r>
            <a:r>
              <a:rPr lang="ru" sz="1000">
                <a:solidFill>
                  <a:srgbClr val="24292E"/>
                </a:solidFill>
                <a:highlight>
                  <a:srgbClr val="FFD966"/>
                </a:highlight>
                <a:latin typeface="Consolas"/>
                <a:ea typeface="Consolas"/>
                <a:cs typeface="Consolas"/>
                <a:sym typeface="Consolas"/>
              </a:rPr>
              <a:t>padding</a:t>
            </a:r>
            <a:r>
              <a:rPr lang="ru" sz="1000">
                <a:solidFill>
                  <a:srgbClr val="005CC5"/>
                </a:solidFill>
                <a:highlight>
                  <a:srgbClr val="FFD966"/>
                </a:highlight>
                <a:latin typeface="Consolas"/>
                <a:ea typeface="Consolas"/>
                <a:cs typeface="Consolas"/>
                <a:sym typeface="Consolas"/>
              </a:rPr>
              <a:t>=</a:t>
            </a:r>
            <a:r>
              <a:rPr lang="ru" sz="1000">
                <a:solidFill>
                  <a:srgbClr val="24292E"/>
                </a:solidFill>
                <a:highlight>
                  <a:srgbClr val="FFD966"/>
                </a:highlight>
                <a:latin typeface="Consolas"/>
                <a:ea typeface="Consolas"/>
                <a:cs typeface="Consolas"/>
                <a:sym typeface="Consolas"/>
              </a:rPr>
              <a:t>?, bias</a:t>
            </a:r>
            <a:r>
              <a:rPr lang="ru" sz="1000">
                <a:solidFill>
                  <a:srgbClr val="005CC5"/>
                </a:solidFill>
                <a:highlight>
                  <a:srgbClr val="FFD966"/>
                </a:highlight>
                <a:latin typeface="Consolas"/>
                <a:ea typeface="Consolas"/>
                <a:cs typeface="Consolas"/>
                <a:sym typeface="Consolas"/>
              </a:rPr>
              <a:t>=False</a:t>
            </a:r>
            <a:r>
              <a:rPr lang="ru" sz="1000">
                <a:solidFill>
                  <a:srgbClr val="24292E"/>
                </a:solidFill>
                <a:highlight>
                  <a:srgbClr val="FFD966"/>
                </a:highlight>
                <a:latin typeface="Consolas"/>
                <a:ea typeface="Consolas"/>
                <a:cs typeface="Consolas"/>
                <a:sym typeface="Consolas"/>
              </a:rPr>
              <a:t>, dilation</a:t>
            </a:r>
            <a:r>
              <a:rPr lang="ru" sz="1000">
                <a:solidFill>
                  <a:srgbClr val="005CC5"/>
                </a:solidFill>
                <a:highlight>
                  <a:srgbClr val="FFD966"/>
                </a:highlight>
                <a:latin typeface="Consolas"/>
                <a:ea typeface="Consolas"/>
                <a:cs typeface="Consolas"/>
                <a:sym typeface="Consolas"/>
              </a:rPr>
              <a:t>=</a:t>
            </a:r>
            <a:r>
              <a:rPr lang="ru" sz="1000">
                <a:solidFill>
                  <a:srgbClr val="24292E"/>
                </a:solidFill>
                <a:highlight>
                  <a:srgbClr val="FFD966"/>
                </a:highlight>
                <a:latin typeface="Consolas"/>
                <a:ea typeface="Consolas"/>
                <a:cs typeface="Consolas"/>
                <a:sym typeface="Consolas"/>
              </a:rPr>
              <a:t>?)</a:t>
            </a:r>
            <a:endParaRPr sz="1000">
              <a:solidFill>
                <a:srgbClr val="24292E"/>
              </a:solidFill>
              <a:highlight>
                <a:srgbClr val="FFD966"/>
              </a:highlight>
              <a:latin typeface="Consolas"/>
              <a:ea typeface="Consolas"/>
              <a:cs typeface="Consolas"/>
              <a:sym typeface="Consolas"/>
            </a:endParaRPr>
          </a:p>
          <a:p>
            <a:pPr indent="457200" lvl="0" marL="457200" rtl="0" algn="l">
              <a:lnSpc>
                <a:spcPct val="60000"/>
              </a:lnSpc>
              <a:spcBef>
                <a:spcPts val="0"/>
              </a:spcBef>
              <a:spcAft>
                <a:spcPts val="0"/>
              </a:spcAft>
              <a:buNone/>
            </a:pPr>
            <a:r>
              <a:t/>
            </a:r>
            <a:endParaRPr sz="1000">
              <a:solidFill>
                <a:srgbClr val="24292E"/>
              </a:solidFill>
              <a:highlight>
                <a:srgbClr val="FFFFFF"/>
              </a:highlight>
              <a:latin typeface="Consolas"/>
              <a:ea typeface="Consolas"/>
              <a:cs typeface="Consolas"/>
              <a:sym typeface="Consolas"/>
            </a:endParaRPr>
          </a:p>
          <a:p>
            <a:pPr indent="0" lvl="0" marL="0" rtl="0" algn="l">
              <a:spcBef>
                <a:spcPts val="1600"/>
              </a:spcBef>
              <a:spcAft>
                <a:spcPts val="1600"/>
              </a:spcAft>
              <a:buNone/>
            </a:pPr>
            <a:r>
              <a:t/>
            </a:r>
            <a:endParaRPr sz="1200">
              <a:solidFill>
                <a:srgbClr val="24292E"/>
              </a:solidFill>
              <a:highlight>
                <a:srgbClr val="FFFFFF"/>
              </a:highlight>
              <a:latin typeface="Consolas"/>
              <a:ea typeface="Consolas"/>
              <a:cs typeface="Consolas"/>
              <a:sym typeface="Consolas"/>
            </a:endParaRPr>
          </a:p>
        </p:txBody>
      </p:sp>
      <p:sp>
        <p:nvSpPr>
          <p:cNvPr id="451" name="Google Shape;451;p52"/>
          <p:cNvSpPr txBox="1"/>
          <p:nvPr/>
        </p:nvSpPr>
        <p:spPr>
          <a:xfrm>
            <a:off x="5732850" y="1462025"/>
            <a:ext cx="3332700" cy="3000000"/>
          </a:xfrm>
          <a:prstGeom prst="rect">
            <a:avLst/>
          </a:prstGeom>
          <a:noFill/>
          <a:ln>
            <a:noFill/>
          </a:ln>
        </p:spPr>
        <p:txBody>
          <a:bodyPr anchorCtr="0" anchor="t" bIns="91425" lIns="91425" spcFirstLastPara="1" rIns="91425" wrap="square" tIns="91425">
            <a:noAutofit/>
          </a:bodyPr>
          <a:lstStyle/>
          <a:p>
            <a:pPr indent="0" lvl="0" marL="457200" rtl="0" algn="l">
              <a:lnSpc>
                <a:spcPct val="60000"/>
              </a:lnSpc>
              <a:spcBef>
                <a:spcPts val="0"/>
              </a:spcBef>
              <a:spcAft>
                <a:spcPts val="0"/>
              </a:spcAft>
              <a:buNone/>
            </a:pPr>
            <a:r>
              <a:rPr lang="ru" sz="1000">
                <a:solidFill>
                  <a:srgbClr val="D73A49"/>
                </a:solidFill>
                <a:highlight>
                  <a:schemeClr val="lt1"/>
                </a:highlight>
                <a:latin typeface="Consolas"/>
                <a:ea typeface="Consolas"/>
                <a:cs typeface="Consolas"/>
                <a:sym typeface="Consolas"/>
              </a:rPr>
              <a:t>def</a:t>
            </a:r>
            <a:r>
              <a:rPr lang="ru" sz="1000">
                <a:solidFill>
                  <a:srgbClr val="24292E"/>
                </a:solidFill>
                <a:highlight>
                  <a:schemeClr val="lt1"/>
                </a:highlight>
                <a:latin typeface="Consolas"/>
                <a:ea typeface="Consolas"/>
                <a:cs typeface="Consolas"/>
                <a:sym typeface="Consolas"/>
              </a:rPr>
              <a:t> </a:t>
            </a:r>
            <a:r>
              <a:rPr lang="ru" sz="1000">
                <a:solidFill>
                  <a:srgbClr val="6F42C1"/>
                </a:solidFill>
                <a:highlight>
                  <a:schemeClr val="lt1"/>
                </a:highlight>
                <a:latin typeface="Consolas"/>
                <a:ea typeface="Consolas"/>
                <a:cs typeface="Consolas"/>
                <a:sym typeface="Consolas"/>
              </a:rPr>
              <a:t>forward</a:t>
            </a:r>
            <a:r>
              <a:rPr lang="ru" sz="1000">
                <a:solidFill>
                  <a:srgbClr val="24292E"/>
                </a:solidFill>
                <a:highlight>
                  <a:schemeClr val="lt1"/>
                </a:highlight>
                <a:latin typeface="Consolas"/>
                <a:ea typeface="Consolas"/>
                <a:cs typeface="Consolas"/>
                <a:sym typeface="Consolas"/>
              </a:rPr>
              <a:t>(self, x):</a:t>
            </a:r>
            <a:endParaRPr sz="1000">
              <a:solidFill>
                <a:srgbClr val="24292E"/>
              </a:solidFill>
              <a:highlight>
                <a:schemeClr val="lt1"/>
              </a:highlight>
              <a:latin typeface="Consolas"/>
              <a:ea typeface="Consolas"/>
              <a:cs typeface="Consolas"/>
              <a:sym typeface="Consolas"/>
            </a:endParaRPr>
          </a:p>
          <a:p>
            <a:pPr indent="0" lvl="0" marL="457200" rtl="0" algn="l">
              <a:lnSpc>
                <a:spcPct val="60000"/>
              </a:lnSpc>
              <a:spcBef>
                <a:spcPts val="1600"/>
              </a:spcBef>
              <a:spcAft>
                <a:spcPts val="0"/>
              </a:spcAft>
              <a:buNone/>
            </a:pPr>
            <a:r>
              <a:rPr lang="ru" sz="1000">
                <a:solidFill>
                  <a:srgbClr val="24292E"/>
                </a:solidFill>
                <a:highlight>
                  <a:schemeClr val="lt1"/>
                </a:highlight>
                <a:latin typeface="Consolas"/>
                <a:ea typeface="Consolas"/>
                <a:cs typeface="Consolas"/>
                <a:sym typeface="Consolas"/>
              </a:rPr>
              <a:t>	</a:t>
            </a:r>
            <a:r>
              <a:rPr lang="ru" sz="900">
                <a:solidFill>
                  <a:srgbClr val="24292E"/>
                </a:solidFill>
                <a:highlight>
                  <a:srgbClr val="FFFFFF"/>
                </a:highlight>
                <a:latin typeface="Consolas"/>
                <a:ea typeface="Consolas"/>
                <a:cs typeface="Consolas"/>
                <a:sym typeface="Consolas"/>
              </a:rPr>
              <a:t>residual</a:t>
            </a:r>
            <a:r>
              <a:rPr lang="ru" sz="1000">
                <a:solidFill>
                  <a:srgbClr val="24292E"/>
                </a:solidFill>
                <a:latin typeface="Consolas"/>
                <a:ea typeface="Consolas"/>
                <a:cs typeface="Consolas"/>
                <a:sym typeface="Consolas"/>
              </a:rPr>
              <a:t> </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 x</a:t>
            </a:r>
            <a:endParaRPr sz="1000">
              <a:solidFill>
                <a:srgbClr val="24292E"/>
              </a:solidFill>
              <a:latin typeface="Consolas"/>
              <a:ea typeface="Consolas"/>
              <a:cs typeface="Consolas"/>
              <a:sym typeface="Consolas"/>
            </a:endParaRPr>
          </a:p>
          <a:p>
            <a:pPr indent="0" lvl="0" marL="457200" rtl="0" algn="l">
              <a:spcBef>
                <a:spcPts val="1600"/>
              </a:spcBef>
              <a:spcAft>
                <a:spcPts val="0"/>
              </a:spcAft>
              <a:buNone/>
            </a:pPr>
            <a:r>
              <a:rPr lang="ru" sz="1000">
                <a:solidFill>
                  <a:srgbClr val="24292E"/>
                </a:solidFill>
                <a:highlight>
                  <a:schemeClr val="lt1"/>
                </a:highlight>
                <a:latin typeface="Consolas"/>
                <a:ea typeface="Consolas"/>
                <a:cs typeface="Consolas"/>
                <a:sym typeface="Consolas"/>
              </a:rPr>
              <a:t>	out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self.</a:t>
            </a:r>
            <a:r>
              <a:rPr lang="ru" sz="1000">
                <a:solidFill>
                  <a:srgbClr val="6F42C1"/>
                </a:solidFill>
                <a:highlight>
                  <a:schemeClr val="lt1"/>
                </a:highlight>
                <a:latin typeface="Consolas"/>
                <a:ea typeface="Consolas"/>
                <a:cs typeface="Consolas"/>
                <a:sym typeface="Consolas"/>
              </a:rPr>
              <a:t>conv1</a:t>
            </a:r>
            <a:r>
              <a:rPr lang="ru" sz="1000">
                <a:solidFill>
                  <a:srgbClr val="24292E"/>
                </a:solidFill>
                <a:highlight>
                  <a:schemeClr val="lt1"/>
                </a:highlight>
                <a:latin typeface="Consolas"/>
                <a:ea typeface="Consolas"/>
                <a:cs typeface="Consolas"/>
                <a:sym typeface="Consolas"/>
              </a:rPr>
              <a:t>(x)</a:t>
            </a:r>
            <a:endParaRPr sz="1000">
              <a:solidFill>
                <a:srgbClr val="24292E"/>
              </a:solidFill>
              <a:highlight>
                <a:schemeClr val="lt1"/>
              </a:highlight>
              <a:latin typeface="Consolas"/>
              <a:ea typeface="Consolas"/>
              <a:cs typeface="Consolas"/>
              <a:sym typeface="Consolas"/>
            </a:endParaRPr>
          </a:p>
          <a:p>
            <a:pPr indent="0" lvl="0" marL="457200" rtl="0" algn="l">
              <a:spcBef>
                <a:spcPts val="0"/>
              </a:spcBef>
              <a:spcAft>
                <a:spcPts val="0"/>
              </a:spcAft>
              <a:buNone/>
            </a:pPr>
            <a:r>
              <a:rPr lang="ru" sz="1000">
                <a:solidFill>
                  <a:srgbClr val="24292E"/>
                </a:solidFill>
                <a:highlight>
                  <a:schemeClr val="lt1"/>
                </a:highlight>
                <a:latin typeface="Consolas"/>
                <a:ea typeface="Consolas"/>
                <a:cs typeface="Consolas"/>
                <a:sym typeface="Consolas"/>
              </a:rPr>
              <a:t>     	...</a:t>
            </a:r>
            <a:endParaRPr sz="1000">
              <a:solidFill>
                <a:srgbClr val="24292E"/>
              </a:solidFill>
              <a:highlight>
                <a:schemeClr val="lt1"/>
              </a:highlight>
              <a:latin typeface="Consolas"/>
              <a:ea typeface="Consolas"/>
              <a:cs typeface="Consolas"/>
              <a:sym typeface="Consolas"/>
            </a:endParaRPr>
          </a:p>
          <a:p>
            <a:pPr indent="0" lvl="0" marL="0" rtl="0" algn="l">
              <a:spcBef>
                <a:spcPts val="0"/>
              </a:spcBef>
              <a:spcAft>
                <a:spcPts val="0"/>
              </a:spcAft>
              <a:buNone/>
            </a:pPr>
            <a:r>
              <a:rPr lang="ru" sz="1000">
                <a:solidFill>
                  <a:srgbClr val="24292E"/>
                </a:solidFill>
                <a:highlight>
                  <a:schemeClr val="lt1"/>
                </a:highlight>
                <a:latin typeface="Consolas"/>
                <a:ea typeface="Consolas"/>
                <a:cs typeface="Consolas"/>
                <a:sym typeface="Consolas"/>
              </a:rPr>
              <a:t>       	out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self.</a:t>
            </a:r>
            <a:r>
              <a:rPr lang="ru" sz="1000">
                <a:solidFill>
                  <a:srgbClr val="6F42C1"/>
                </a:solidFill>
                <a:highlight>
                  <a:schemeClr val="lt1"/>
                </a:highlight>
                <a:latin typeface="Consolas"/>
                <a:ea typeface="Consolas"/>
                <a:cs typeface="Consolas"/>
                <a:sym typeface="Consolas"/>
              </a:rPr>
              <a:t>conv2</a:t>
            </a:r>
            <a:r>
              <a:rPr lang="ru" sz="1000">
                <a:solidFill>
                  <a:srgbClr val="24292E"/>
                </a:solidFill>
                <a:highlight>
                  <a:schemeClr val="lt1"/>
                </a:highlight>
                <a:latin typeface="Consolas"/>
                <a:ea typeface="Consolas"/>
                <a:cs typeface="Consolas"/>
                <a:sym typeface="Consolas"/>
              </a:rPr>
              <a:t>(out)</a:t>
            </a:r>
            <a:endParaRPr sz="1000">
              <a:solidFill>
                <a:srgbClr val="24292E"/>
              </a:solidFill>
              <a:highlight>
                <a:schemeClr val="lt1"/>
              </a:highlight>
              <a:latin typeface="Consolas"/>
              <a:ea typeface="Consolas"/>
              <a:cs typeface="Consolas"/>
              <a:sym typeface="Consolas"/>
            </a:endParaRPr>
          </a:p>
          <a:p>
            <a:pPr indent="0" lvl="0" marL="0" rtl="0" algn="l">
              <a:spcBef>
                <a:spcPts val="0"/>
              </a:spcBef>
              <a:spcAft>
                <a:spcPts val="0"/>
              </a:spcAft>
              <a:buNone/>
            </a:pPr>
            <a:r>
              <a:rPr lang="ru" sz="1000">
                <a:solidFill>
                  <a:srgbClr val="24292E"/>
                </a:solidFill>
                <a:highlight>
                  <a:schemeClr val="lt1"/>
                </a:highlight>
                <a:latin typeface="Consolas"/>
                <a:ea typeface="Consolas"/>
                <a:cs typeface="Consolas"/>
                <a:sym typeface="Consolas"/>
              </a:rPr>
              <a:t>      		…</a:t>
            </a:r>
            <a:endParaRPr sz="1000">
              <a:solidFill>
                <a:srgbClr val="24292E"/>
              </a:solidFill>
              <a:highlight>
                <a:schemeClr val="lt1"/>
              </a:highlight>
              <a:latin typeface="Consolas"/>
              <a:ea typeface="Consolas"/>
              <a:cs typeface="Consolas"/>
              <a:sym typeface="Consolas"/>
            </a:endParaRPr>
          </a:p>
          <a:p>
            <a:pPr indent="0" lvl="0" marL="0" rtl="0" algn="l">
              <a:spcBef>
                <a:spcPts val="0"/>
              </a:spcBef>
              <a:spcAft>
                <a:spcPts val="0"/>
              </a:spcAft>
              <a:buNone/>
            </a:pPr>
            <a:r>
              <a:rPr lang="ru" sz="1000">
                <a:solidFill>
                  <a:srgbClr val="24292E"/>
                </a:solidFill>
                <a:highlight>
                  <a:schemeClr val="lt1"/>
                </a:highlight>
                <a:latin typeface="Consolas"/>
                <a:ea typeface="Consolas"/>
                <a:cs typeface="Consolas"/>
                <a:sym typeface="Consolas"/>
              </a:rPr>
              <a:t>		</a:t>
            </a:r>
            <a:r>
              <a:rPr lang="ru" sz="900">
                <a:solidFill>
                  <a:srgbClr val="24292E"/>
                </a:solidFill>
                <a:highlight>
                  <a:srgbClr val="FFFFFF"/>
                </a:highlight>
                <a:latin typeface="Consolas"/>
                <a:ea typeface="Consolas"/>
                <a:cs typeface="Consolas"/>
                <a:sym typeface="Consolas"/>
              </a:rPr>
              <a:t>residual</a:t>
            </a:r>
            <a:r>
              <a:rPr lang="ru" sz="1000">
                <a:solidFill>
                  <a:srgbClr val="24292E"/>
                </a:solidFill>
                <a:latin typeface="Consolas"/>
                <a:ea typeface="Consolas"/>
                <a:cs typeface="Consolas"/>
                <a:sym typeface="Consolas"/>
              </a:rPr>
              <a:t> </a:t>
            </a:r>
            <a:r>
              <a:rPr lang="ru" sz="1000">
                <a:solidFill>
                  <a:srgbClr val="005CC5"/>
                </a:solidFill>
                <a:highlight>
                  <a:srgbClr val="FFD966"/>
                </a:highlight>
                <a:latin typeface="Consolas"/>
                <a:ea typeface="Consolas"/>
                <a:cs typeface="Consolas"/>
                <a:sym typeface="Consolas"/>
              </a:rPr>
              <a:t> =</a:t>
            </a:r>
            <a:r>
              <a:rPr lang="ru" sz="1000">
                <a:solidFill>
                  <a:srgbClr val="24292E"/>
                </a:solidFill>
                <a:highlight>
                  <a:srgbClr val="FFD966"/>
                </a:highlight>
                <a:latin typeface="Consolas"/>
                <a:ea typeface="Consolas"/>
                <a:cs typeface="Consolas"/>
                <a:sym typeface="Consolas"/>
              </a:rPr>
              <a:t> self.</a:t>
            </a:r>
            <a:r>
              <a:rPr lang="ru" sz="1000">
                <a:solidFill>
                  <a:srgbClr val="6F42C1"/>
                </a:solidFill>
                <a:highlight>
                  <a:srgbClr val="FFD966"/>
                </a:highlight>
                <a:latin typeface="Consolas"/>
                <a:ea typeface="Consolas"/>
                <a:cs typeface="Consolas"/>
                <a:sym typeface="Consolas"/>
              </a:rPr>
              <a:t>downsample</a:t>
            </a:r>
            <a:r>
              <a:rPr lang="ru" sz="1000">
                <a:solidFill>
                  <a:srgbClr val="24292E"/>
                </a:solidFill>
                <a:highlight>
                  <a:srgbClr val="FFD966"/>
                </a:highlight>
                <a:latin typeface="Consolas"/>
                <a:ea typeface="Consolas"/>
                <a:cs typeface="Consolas"/>
                <a:sym typeface="Consolas"/>
              </a:rPr>
              <a:t>(x)</a:t>
            </a:r>
            <a:endParaRPr sz="1000">
              <a:solidFill>
                <a:srgbClr val="24292E"/>
              </a:solidFill>
              <a:highlight>
                <a:srgbClr val="FFD966"/>
              </a:highlight>
              <a:latin typeface="Consolas"/>
              <a:ea typeface="Consolas"/>
              <a:cs typeface="Consolas"/>
              <a:sym typeface="Consolas"/>
            </a:endParaRPr>
          </a:p>
          <a:p>
            <a:pPr indent="0" lvl="0" marL="0" rtl="0" algn="l">
              <a:spcBef>
                <a:spcPts val="0"/>
              </a:spcBef>
              <a:spcAft>
                <a:spcPts val="0"/>
              </a:spcAft>
              <a:buNone/>
            </a:pPr>
            <a:r>
              <a:t/>
            </a:r>
            <a:endParaRPr sz="1000">
              <a:solidFill>
                <a:srgbClr val="24292E"/>
              </a:solidFill>
              <a:highlight>
                <a:schemeClr val="lt1"/>
              </a:highlight>
              <a:latin typeface="Consolas"/>
              <a:ea typeface="Consolas"/>
              <a:cs typeface="Consolas"/>
              <a:sym typeface="Consolas"/>
            </a:endParaRPr>
          </a:p>
          <a:p>
            <a:pPr indent="457200" lvl="0" marL="457200" rtl="0" algn="l">
              <a:spcBef>
                <a:spcPts val="0"/>
              </a:spcBef>
              <a:spcAft>
                <a:spcPts val="0"/>
              </a:spcAft>
              <a:buNone/>
            </a:pPr>
            <a:r>
              <a:rPr lang="ru" sz="1000">
                <a:solidFill>
                  <a:srgbClr val="24292E"/>
                </a:solidFill>
                <a:latin typeface="Consolas"/>
                <a:ea typeface="Consolas"/>
                <a:cs typeface="Consolas"/>
                <a:sym typeface="Consolas"/>
              </a:rPr>
              <a:t>out </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 </a:t>
            </a:r>
            <a:r>
              <a:rPr lang="ru" sz="900">
                <a:solidFill>
                  <a:srgbClr val="24292E"/>
                </a:solidFill>
                <a:highlight>
                  <a:srgbClr val="FFFFFF"/>
                </a:highlight>
                <a:latin typeface="Consolas"/>
                <a:ea typeface="Consolas"/>
                <a:cs typeface="Consolas"/>
                <a:sym typeface="Consolas"/>
              </a:rPr>
              <a:t>residual</a:t>
            </a:r>
            <a:endParaRPr sz="1000">
              <a:solidFill>
                <a:srgbClr val="24292E"/>
              </a:solidFill>
              <a:latin typeface="Consolas"/>
              <a:ea typeface="Consolas"/>
              <a:cs typeface="Consolas"/>
              <a:sym typeface="Consolas"/>
            </a:endParaRPr>
          </a:p>
          <a:p>
            <a:pPr indent="0" lvl="0" marL="0" rtl="0" algn="l">
              <a:lnSpc>
                <a:spcPct val="142857"/>
              </a:lnSpc>
              <a:spcBef>
                <a:spcPts val="0"/>
              </a:spcBef>
              <a:spcAft>
                <a:spcPts val="0"/>
              </a:spcAft>
              <a:buNone/>
            </a:pPr>
            <a:r>
              <a:rPr lang="ru" sz="1000">
                <a:solidFill>
                  <a:srgbClr val="24292E"/>
                </a:solidFill>
                <a:highlight>
                  <a:srgbClr val="FFD966"/>
                </a:highlight>
                <a:latin typeface="Consolas"/>
                <a:ea typeface="Consolas"/>
                <a:cs typeface="Consolas"/>
                <a:sym typeface="Consolas"/>
              </a:rPr>
              <a:t>       	</a:t>
            </a:r>
            <a:r>
              <a:rPr lang="ru" sz="1000">
                <a:solidFill>
                  <a:srgbClr val="24292E"/>
                </a:solidFill>
                <a:latin typeface="Consolas"/>
                <a:ea typeface="Consolas"/>
                <a:cs typeface="Consolas"/>
                <a:sym typeface="Consolas"/>
              </a:rPr>
              <a:t>out </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 self.</a:t>
            </a:r>
            <a:r>
              <a:rPr lang="ru" sz="1000">
                <a:solidFill>
                  <a:srgbClr val="6F42C1"/>
                </a:solidFill>
                <a:latin typeface="Consolas"/>
                <a:ea typeface="Consolas"/>
                <a:cs typeface="Consolas"/>
                <a:sym typeface="Consolas"/>
              </a:rPr>
              <a:t>relu</a:t>
            </a:r>
            <a:r>
              <a:rPr lang="ru" sz="1000">
                <a:solidFill>
                  <a:srgbClr val="24292E"/>
                </a:solidFill>
                <a:latin typeface="Consolas"/>
                <a:ea typeface="Consolas"/>
                <a:cs typeface="Consolas"/>
                <a:sym typeface="Consolas"/>
              </a:rPr>
              <a:t>(out)</a:t>
            </a:r>
            <a:endParaRPr sz="1000">
              <a:solidFill>
                <a:srgbClr val="24292E"/>
              </a:solidFill>
              <a:latin typeface="Consolas"/>
              <a:ea typeface="Consolas"/>
              <a:cs typeface="Consolas"/>
              <a:sym typeface="Consolas"/>
            </a:endParaRPr>
          </a:p>
          <a:p>
            <a:pPr indent="457200" lvl="0" marL="457200" rtl="0" algn="l">
              <a:lnSpc>
                <a:spcPct val="142857"/>
              </a:lnSpc>
              <a:spcBef>
                <a:spcPts val="0"/>
              </a:spcBef>
              <a:spcAft>
                <a:spcPts val="0"/>
              </a:spcAft>
              <a:buNone/>
            </a:pPr>
            <a:r>
              <a:rPr lang="ru" sz="1000">
                <a:solidFill>
                  <a:srgbClr val="D73A49"/>
                </a:solidFill>
                <a:latin typeface="Consolas"/>
                <a:ea typeface="Consolas"/>
                <a:cs typeface="Consolas"/>
                <a:sym typeface="Consolas"/>
              </a:rPr>
              <a:t>return</a:t>
            </a:r>
            <a:r>
              <a:rPr lang="ru" sz="1000">
                <a:solidFill>
                  <a:srgbClr val="24292E"/>
                </a:solidFill>
                <a:latin typeface="Consolas"/>
                <a:ea typeface="Consolas"/>
                <a:cs typeface="Consolas"/>
                <a:sym typeface="Consolas"/>
              </a:rPr>
              <a:t> out</a:t>
            </a:r>
            <a:endParaRPr sz="1000">
              <a:solidFill>
                <a:srgbClr val="24292E"/>
              </a:solidFill>
              <a:latin typeface="Consolas"/>
              <a:ea typeface="Consolas"/>
              <a:cs typeface="Consolas"/>
              <a:sym typeface="Consolas"/>
            </a:endParaRPr>
          </a:p>
          <a:p>
            <a:pPr indent="0" lvl="0" marL="0" rtl="0" algn="l">
              <a:lnSpc>
                <a:spcPct val="115000"/>
              </a:lnSpc>
              <a:spcBef>
                <a:spcPts val="0"/>
              </a:spcBef>
              <a:spcAft>
                <a:spcPts val="1600"/>
              </a:spcAft>
              <a:buNone/>
            </a:pPr>
            <a:r>
              <a:t/>
            </a:r>
            <a:endParaRPr sz="1200">
              <a:solidFill>
                <a:srgbClr val="24292E"/>
              </a:solidFill>
              <a:highlight>
                <a:schemeClr val="lt1"/>
              </a:highlight>
              <a:latin typeface="Consolas"/>
              <a:ea typeface="Consolas"/>
              <a:cs typeface="Consolas"/>
              <a:sym typeface="Consolas"/>
            </a:endParaRPr>
          </a:p>
        </p:txBody>
      </p:sp>
      <p:sp>
        <p:nvSpPr>
          <p:cNvPr id="452" name="Google Shape;452;p52"/>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Слои остатков: код</a:t>
            </a:r>
            <a:endParaRPr b="1" sz="2800">
              <a:solidFill>
                <a:srgbClr val="006EE8"/>
              </a:solidFill>
              <a:latin typeface="Montserrat"/>
              <a:ea typeface="Montserrat"/>
              <a:cs typeface="Montserrat"/>
              <a:sym typeface="Montserrat"/>
            </a:endParaRPr>
          </a:p>
        </p:txBody>
      </p:sp>
      <p:cxnSp>
        <p:nvCxnSpPr>
          <p:cNvPr id="453" name="Google Shape;453;p52"/>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454" name="Google Shape;454;p52"/>
          <p:cNvPicPr preferRelativeResize="0"/>
          <p:nvPr/>
        </p:nvPicPr>
        <p:blipFill>
          <a:blip r:embed="rId3">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53"/>
          <p:cNvPicPr preferRelativeResize="0"/>
          <p:nvPr/>
        </p:nvPicPr>
        <p:blipFill rotWithShape="1">
          <a:blip r:embed="rId3">
            <a:alphaModFix/>
          </a:blip>
          <a:srcRect b="33715" l="16854" r="12389" t="53944"/>
          <a:stretch/>
        </p:blipFill>
        <p:spPr>
          <a:xfrm>
            <a:off x="311700" y="1366562"/>
            <a:ext cx="8133576" cy="797988"/>
          </a:xfrm>
          <a:prstGeom prst="rect">
            <a:avLst/>
          </a:prstGeom>
          <a:noFill/>
          <a:ln>
            <a:noFill/>
          </a:ln>
        </p:spPr>
      </p:pic>
      <p:sp>
        <p:nvSpPr>
          <p:cNvPr id="460" name="Google Shape;460;p53"/>
          <p:cNvSpPr/>
          <p:nvPr/>
        </p:nvSpPr>
        <p:spPr>
          <a:xfrm>
            <a:off x="4295800" y="2625425"/>
            <a:ext cx="1062900" cy="32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Times New Roman"/>
              <a:ea typeface="Times New Roman"/>
              <a:cs typeface="Times New Roman"/>
              <a:sym typeface="Times New Roman"/>
            </a:endParaRPr>
          </a:p>
        </p:txBody>
      </p:sp>
      <p:sp>
        <p:nvSpPr>
          <p:cNvPr id="461" name="Google Shape;461;p53"/>
          <p:cNvSpPr txBox="1"/>
          <p:nvPr/>
        </p:nvSpPr>
        <p:spPr>
          <a:xfrm>
            <a:off x="910825" y="2513375"/>
            <a:ext cx="6172200" cy="72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800"/>
              <a:t>stride = 1</a:t>
            </a:r>
            <a:endParaRPr sz="1800"/>
          </a:p>
          <a:p>
            <a:pPr indent="0" lvl="0" marL="0" rtl="0" algn="l">
              <a:lnSpc>
                <a:spcPct val="115000"/>
              </a:lnSpc>
              <a:spcBef>
                <a:spcPts val="0"/>
              </a:spcBef>
              <a:spcAft>
                <a:spcPts val="0"/>
              </a:spcAft>
              <a:buNone/>
            </a:pPr>
            <a:r>
              <a:rPr lang="ru" sz="1800">
                <a:solidFill>
                  <a:schemeClr val="dk1"/>
                </a:solidFill>
              </a:rPr>
              <a:t>dilation = 1</a:t>
            </a:r>
            <a:endParaRPr sz="1800"/>
          </a:p>
          <a:p>
            <a:pPr indent="0" lvl="0" marL="0" rtl="0" algn="l">
              <a:spcBef>
                <a:spcPts val="0"/>
              </a:spcBef>
              <a:spcAft>
                <a:spcPts val="0"/>
              </a:spcAft>
              <a:buNone/>
            </a:pPr>
            <a:r>
              <a:t/>
            </a:r>
            <a:endParaRPr sz="1800"/>
          </a:p>
        </p:txBody>
      </p:sp>
      <p:sp>
        <p:nvSpPr>
          <p:cNvPr id="462" name="Google Shape;462;p53"/>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Выход сверточного слоя</a:t>
            </a:r>
            <a:endParaRPr b="1" sz="2800">
              <a:solidFill>
                <a:srgbClr val="006EE8"/>
              </a:solidFill>
              <a:latin typeface="Montserrat"/>
              <a:ea typeface="Montserrat"/>
              <a:cs typeface="Montserrat"/>
              <a:sym typeface="Montserrat"/>
            </a:endParaRPr>
          </a:p>
        </p:txBody>
      </p:sp>
      <p:cxnSp>
        <p:nvCxnSpPr>
          <p:cNvPr id="463" name="Google Shape;463;p53"/>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464" name="Google Shape;464;p53"/>
          <p:cNvPicPr preferRelativeResize="0"/>
          <p:nvPr/>
        </p:nvPicPr>
        <p:blipFill>
          <a:blip r:embed="rId4">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54"/>
          <p:cNvPicPr preferRelativeResize="0"/>
          <p:nvPr/>
        </p:nvPicPr>
        <p:blipFill rotWithShape="1">
          <a:blip r:embed="rId3">
            <a:alphaModFix/>
          </a:blip>
          <a:srcRect b="33715" l="16854" r="12389" t="53944"/>
          <a:stretch/>
        </p:blipFill>
        <p:spPr>
          <a:xfrm>
            <a:off x="311700" y="1366562"/>
            <a:ext cx="8133576" cy="797988"/>
          </a:xfrm>
          <a:prstGeom prst="rect">
            <a:avLst/>
          </a:prstGeom>
          <a:noFill/>
          <a:ln>
            <a:noFill/>
          </a:ln>
        </p:spPr>
      </p:pic>
      <p:sp>
        <p:nvSpPr>
          <p:cNvPr id="470" name="Google Shape;470;p54"/>
          <p:cNvSpPr/>
          <p:nvPr/>
        </p:nvSpPr>
        <p:spPr>
          <a:xfrm>
            <a:off x="4295800" y="2625425"/>
            <a:ext cx="1062900" cy="32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Times New Roman"/>
              <a:ea typeface="Times New Roman"/>
              <a:cs typeface="Times New Roman"/>
              <a:sym typeface="Times New Roman"/>
            </a:endParaRPr>
          </a:p>
        </p:txBody>
      </p:sp>
      <p:sp>
        <p:nvSpPr>
          <p:cNvPr id="471" name="Google Shape;471;p54"/>
          <p:cNvSpPr txBox="1"/>
          <p:nvPr/>
        </p:nvSpPr>
        <p:spPr>
          <a:xfrm>
            <a:off x="910825" y="2513375"/>
            <a:ext cx="6172200" cy="116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800"/>
              <a:t>stride = 1</a:t>
            </a:r>
            <a:endParaRPr sz="1800"/>
          </a:p>
          <a:p>
            <a:pPr indent="0" lvl="0" marL="0" rtl="0" algn="l">
              <a:lnSpc>
                <a:spcPct val="115000"/>
              </a:lnSpc>
              <a:spcBef>
                <a:spcPts val="0"/>
              </a:spcBef>
              <a:spcAft>
                <a:spcPts val="0"/>
              </a:spcAft>
              <a:buNone/>
            </a:pPr>
            <a:r>
              <a:rPr lang="ru" sz="1800">
                <a:solidFill>
                  <a:schemeClr val="dk1"/>
                </a:solidFill>
              </a:rPr>
              <a:t>dilation = 1</a:t>
            </a:r>
            <a:endParaRPr sz="1800"/>
          </a:p>
          <a:p>
            <a:pPr indent="0" lvl="0" marL="0" rtl="0" algn="l">
              <a:lnSpc>
                <a:spcPct val="115000"/>
              </a:lnSpc>
              <a:spcBef>
                <a:spcPts val="0"/>
              </a:spcBef>
              <a:spcAft>
                <a:spcPts val="0"/>
              </a:spcAft>
              <a:buNone/>
            </a:pPr>
            <a:r>
              <a:rPr lang="ru" sz="1800"/>
              <a:t>padding = 0</a:t>
            </a:r>
            <a:endParaRPr sz="1800"/>
          </a:p>
          <a:p>
            <a:pPr indent="0" lvl="0" marL="0" rtl="0" algn="l">
              <a:lnSpc>
                <a:spcPct val="115000"/>
              </a:lnSpc>
              <a:spcBef>
                <a:spcPts val="0"/>
              </a:spcBef>
              <a:spcAft>
                <a:spcPts val="0"/>
              </a:spcAft>
              <a:buNone/>
            </a:pPr>
            <a:r>
              <a:t/>
            </a:r>
            <a:endParaRPr sz="1800"/>
          </a:p>
        </p:txBody>
      </p:sp>
      <p:sp>
        <p:nvSpPr>
          <p:cNvPr id="472" name="Google Shape;472;p54"/>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Выход сверточного слоя</a:t>
            </a:r>
            <a:endParaRPr b="1" sz="2800">
              <a:solidFill>
                <a:srgbClr val="006EE8"/>
              </a:solidFill>
              <a:latin typeface="Montserrat"/>
              <a:ea typeface="Montserrat"/>
              <a:cs typeface="Montserrat"/>
              <a:sym typeface="Montserrat"/>
            </a:endParaRPr>
          </a:p>
        </p:txBody>
      </p:sp>
      <p:cxnSp>
        <p:nvCxnSpPr>
          <p:cNvPr id="473" name="Google Shape;473;p54"/>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474" name="Google Shape;474;p54"/>
          <p:cNvPicPr preferRelativeResize="0"/>
          <p:nvPr/>
        </p:nvPicPr>
        <p:blipFill>
          <a:blip r:embed="rId4">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55"/>
          <p:cNvPicPr preferRelativeResize="0"/>
          <p:nvPr/>
        </p:nvPicPr>
        <p:blipFill rotWithShape="1">
          <a:blip r:embed="rId3">
            <a:alphaModFix/>
          </a:blip>
          <a:srcRect b="33715" l="16854" r="12389" t="53944"/>
          <a:stretch/>
        </p:blipFill>
        <p:spPr>
          <a:xfrm>
            <a:off x="311700" y="1366562"/>
            <a:ext cx="8133576" cy="797988"/>
          </a:xfrm>
          <a:prstGeom prst="rect">
            <a:avLst/>
          </a:prstGeom>
          <a:noFill/>
          <a:ln>
            <a:noFill/>
          </a:ln>
        </p:spPr>
      </p:pic>
      <p:sp>
        <p:nvSpPr>
          <p:cNvPr id="480" name="Google Shape;480;p55"/>
          <p:cNvSpPr/>
          <p:nvPr/>
        </p:nvSpPr>
        <p:spPr>
          <a:xfrm>
            <a:off x="4295800" y="2625425"/>
            <a:ext cx="1062900" cy="32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Times New Roman"/>
              <a:ea typeface="Times New Roman"/>
              <a:cs typeface="Times New Roman"/>
              <a:sym typeface="Times New Roman"/>
            </a:endParaRPr>
          </a:p>
        </p:txBody>
      </p:sp>
      <p:sp>
        <p:nvSpPr>
          <p:cNvPr id="481" name="Google Shape;481;p55"/>
          <p:cNvSpPr txBox="1"/>
          <p:nvPr/>
        </p:nvSpPr>
        <p:spPr>
          <a:xfrm>
            <a:off x="910825" y="2513375"/>
            <a:ext cx="6172200" cy="116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ru" sz="1800"/>
              <a:t>stride = 1</a:t>
            </a:r>
            <a:endParaRPr sz="1800"/>
          </a:p>
          <a:p>
            <a:pPr indent="0" lvl="0" marL="0" rtl="0" algn="l">
              <a:lnSpc>
                <a:spcPct val="115000"/>
              </a:lnSpc>
              <a:spcBef>
                <a:spcPts val="0"/>
              </a:spcBef>
              <a:spcAft>
                <a:spcPts val="0"/>
              </a:spcAft>
              <a:buClr>
                <a:schemeClr val="dk1"/>
              </a:buClr>
              <a:buSzPts val="1100"/>
              <a:buFont typeface="Arial"/>
              <a:buNone/>
            </a:pPr>
            <a:r>
              <a:rPr lang="ru" sz="1800">
                <a:solidFill>
                  <a:schemeClr val="dk1"/>
                </a:solidFill>
              </a:rPr>
              <a:t>dilation = 1</a:t>
            </a:r>
            <a:endParaRPr sz="1800"/>
          </a:p>
          <a:p>
            <a:pPr indent="0" lvl="0" marL="0" rtl="0" algn="l">
              <a:lnSpc>
                <a:spcPct val="115000"/>
              </a:lnSpc>
              <a:spcBef>
                <a:spcPts val="0"/>
              </a:spcBef>
              <a:spcAft>
                <a:spcPts val="0"/>
              </a:spcAft>
              <a:buNone/>
            </a:pPr>
            <a:r>
              <a:rPr lang="ru" sz="1800"/>
              <a:t>padding = 0</a:t>
            </a:r>
            <a:endParaRPr sz="1800"/>
          </a:p>
          <a:p>
            <a:pPr indent="0" lvl="0" marL="0" rtl="0" algn="l">
              <a:lnSpc>
                <a:spcPct val="115000"/>
              </a:lnSpc>
              <a:spcBef>
                <a:spcPts val="0"/>
              </a:spcBef>
              <a:spcAft>
                <a:spcPts val="0"/>
              </a:spcAft>
              <a:buNone/>
            </a:pPr>
            <a:r>
              <a:rPr lang="ru" sz="1800">
                <a:highlight>
                  <a:srgbClr val="FFD966"/>
                </a:highlight>
              </a:rPr>
              <a:t>kernel_size = 1</a:t>
            </a:r>
            <a:endParaRPr sz="1800">
              <a:highlight>
                <a:srgbClr val="FFD966"/>
              </a:highlight>
            </a:endParaRPr>
          </a:p>
        </p:txBody>
      </p:sp>
      <p:sp>
        <p:nvSpPr>
          <p:cNvPr id="482" name="Google Shape;482;p55"/>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В</a:t>
            </a:r>
            <a:r>
              <a:rPr b="1" lang="ru" sz="2800">
                <a:solidFill>
                  <a:srgbClr val="006EE8"/>
                </a:solidFill>
                <a:latin typeface="Montserrat"/>
                <a:ea typeface="Montserrat"/>
                <a:cs typeface="Montserrat"/>
                <a:sym typeface="Montserrat"/>
              </a:rPr>
              <a:t>ыход сверточного слоя</a:t>
            </a:r>
            <a:endParaRPr b="1" sz="2800">
              <a:solidFill>
                <a:srgbClr val="006EE8"/>
              </a:solidFill>
              <a:latin typeface="Montserrat"/>
              <a:ea typeface="Montserrat"/>
              <a:cs typeface="Montserrat"/>
              <a:sym typeface="Montserrat"/>
            </a:endParaRPr>
          </a:p>
        </p:txBody>
      </p:sp>
      <p:cxnSp>
        <p:nvCxnSpPr>
          <p:cNvPr id="483" name="Google Shape;483;p55"/>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484" name="Google Shape;484;p55"/>
          <p:cNvPicPr preferRelativeResize="0"/>
          <p:nvPr/>
        </p:nvPicPr>
        <p:blipFill>
          <a:blip r:embed="rId4">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56"/>
          <p:cNvPicPr preferRelativeResize="0"/>
          <p:nvPr/>
        </p:nvPicPr>
        <p:blipFill>
          <a:blip r:embed="rId3">
            <a:alphaModFix/>
          </a:blip>
          <a:stretch>
            <a:fillRect/>
          </a:stretch>
        </p:blipFill>
        <p:spPr>
          <a:xfrm>
            <a:off x="682875" y="1298575"/>
            <a:ext cx="4876800" cy="3124200"/>
          </a:xfrm>
          <a:prstGeom prst="rect">
            <a:avLst/>
          </a:prstGeom>
          <a:noFill/>
          <a:ln>
            <a:noFill/>
          </a:ln>
        </p:spPr>
      </p:pic>
      <p:sp>
        <p:nvSpPr>
          <p:cNvPr id="490" name="Google Shape;490;p56"/>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Свертки 1x1</a:t>
            </a:r>
            <a:endParaRPr b="1" sz="3000">
              <a:solidFill>
                <a:srgbClr val="006EE8"/>
              </a:solidFill>
              <a:latin typeface="Montserrat"/>
              <a:ea typeface="Montserrat"/>
              <a:cs typeface="Montserrat"/>
              <a:sym typeface="Montserrat"/>
            </a:endParaRPr>
          </a:p>
        </p:txBody>
      </p:sp>
      <p:cxnSp>
        <p:nvCxnSpPr>
          <p:cNvPr id="491" name="Google Shape;491;p56"/>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492" name="Google Shape;492;p56"/>
          <p:cNvPicPr preferRelativeResize="0"/>
          <p:nvPr/>
        </p:nvPicPr>
        <p:blipFill>
          <a:blip r:embed="rId4">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57"/>
          <p:cNvSpPr txBox="1"/>
          <p:nvPr>
            <p:ph idx="1" type="body"/>
          </p:nvPr>
        </p:nvSpPr>
        <p:spPr>
          <a:xfrm>
            <a:off x="311700" y="1152475"/>
            <a:ext cx="6120300" cy="3802500"/>
          </a:xfrm>
          <a:prstGeom prst="rect">
            <a:avLst/>
          </a:prstGeom>
        </p:spPr>
        <p:txBody>
          <a:bodyPr anchorCtr="0" anchor="t" bIns="91425" lIns="91425" spcFirstLastPara="1" rIns="91425" wrap="square" tIns="91425">
            <a:noAutofit/>
          </a:bodyPr>
          <a:lstStyle/>
          <a:p>
            <a:pPr indent="0" lvl="0" marL="0" rtl="0" algn="l">
              <a:lnSpc>
                <a:spcPct val="60000"/>
              </a:lnSpc>
              <a:spcBef>
                <a:spcPts val="0"/>
              </a:spcBef>
              <a:spcAft>
                <a:spcPts val="0"/>
              </a:spcAft>
              <a:buClr>
                <a:schemeClr val="dk1"/>
              </a:buClr>
              <a:buSzPts val="1100"/>
              <a:buFont typeface="Arial"/>
              <a:buNone/>
            </a:pPr>
            <a:r>
              <a:rPr lang="ru" sz="1000">
                <a:solidFill>
                  <a:srgbClr val="D73A49"/>
                </a:solidFill>
                <a:highlight>
                  <a:schemeClr val="lt1"/>
                </a:highlight>
                <a:latin typeface="Consolas"/>
                <a:ea typeface="Consolas"/>
                <a:cs typeface="Consolas"/>
                <a:sym typeface="Consolas"/>
              </a:rPr>
              <a:t>class</a:t>
            </a:r>
            <a:r>
              <a:rPr lang="ru" sz="1000">
                <a:solidFill>
                  <a:srgbClr val="24292E"/>
                </a:solidFill>
                <a:highlight>
                  <a:schemeClr val="lt1"/>
                </a:highlight>
                <a:latin typeface="Consolas"/>
                <a:ea typeface="Consolas"/>
                <a:cs typeface="Consolas"/>
                <a:sym typeface="Consolas"/>
              </a:rPr>
              <a:t> </a:t>
            </a:r>
            <a:r>
              <a:rPr lang="ru" sz="1000">
                <a:solidFill>
                  <a:srgbClr val="E36209"/>
                </a:solidFill>
                <a:highlight>
                  <a:schemeClr val="lt1"/>
                </a:highlight>
                <a:latin typeface="Consolas"/>
                <a:ea typeface="Consolas"/>
                <a:cs typeface="Consolas"/>
                <a:sym typeface="Consolas"/>
              </a:rPr>
              <a:t>BasicBlock</a:t>
            </a:r>
            <a:r>
              <a:rPr lang="ru" sz="1000">
                <a:solidFill>
                  <a:srgbClr val="24292E"/>
                </a:solidFill>
                <a:highlight>
                  <a:schemeClr val="lt1"/>
                </a:highlight>
                <a:latin typeface="Consolas"/>
                <a:ea typeface="Consolas"/>
                <a:cs typeface="Consolas"/>
                <a:sym typeface="Consolas"/>
              </a:rPr>
              <a:t>(nn.</a:t>
            </a:r>
            <a:r>
              <a:rPr lang="ru" sz="1000">
                <a:solidFill>
                  <a:srgbClr val="E36209"/>
                </a:solidFill>
                <a:highlight>
                  <a:schemeClr val="lt1"/>
                </a:highlight>
                <a:latin typeface="Consolas"/>
                <a:ea typeface="Consolas"/>
                <a:cs typeface="Consolas"/>
                <a:sym typeface="Consolas"/>
              </a:rPr>
              <a:t>Module</a:t>
            </a:r>
            <a:r>
              <a:rPr lang="ru" sz="1000">
                <a:solidFill>
                  <a:srgbClr val="24292E"/>
                </a:solidFill>
                <a:highlight>
                  <a:schemeClr val="lt1"/>
                </a:highlight>
                <a:latin typeface="Consolas"/>
                <a:ea typeface="Consolas"/>
                <a:cs typeface="Consolas"/>
                <a:sym typeface="Consolas"/>
              </a:rPr>
              <a:t>):</a:t>
            </a:r>
            <a:endParaRPr sz="1000">
              <a:solidFill>
                <a:srgbClr val="24292E"/>
              </a:solidFill>
              <a:highlight>
                <a:schemeClr val="lt1"/>
              </a:highlight>
              <a:latin typeface="Consolas"/>
              <a:ea typeface="Consolas"/>
              <a:cs typeface="Consolas"/>
              <a:sym typeface="Consolas"/>
            </a:endParaRPr>
          </a:p>
          <a:p>
            <a:pPr indent="0" lvl="0" marL="0" rtl="0" algn="l">
              <a:lnSpc>
                <a:spcPct val="60000"/>
              </a:lnSpc>
              <a:spcBef>
                <a:spcPts val="1600"/>
              </a:spcBef>
              <a:spcAft>
                <a:spcPts val="0"/>
              </a:spcAft>
              <a:buClr>
                <a:schemeClr val="dk1"/>
              </a:buClr>
              <a:buSzPts val="1100"/>
              <a:buFont typeface="Arial"/>
              <a:buNone/>
            </a:pPr>
            <a:r>
              <a:rPr lang="ru" sz="1000">
                <a:solidFill>
                  <a:srgbClr val="24292E"/>
                </a:solidFill>
                <a:highlight>
                  <a:schemeClr val="lt1"/>
                </a:highlight>
                <a:latin typeface="Consolas"/>
                <a:ea typeface="Consolas"/>
                <a:cs typeface="Consolas"/>
                <a:sym typeface="Consolas"/>
              </a:rPr>
              <a:t>	</a:t>
            </a:r>
            <a:r>
              <a:rPr lang="ru" sz="1000">
                <a:solidFill>
                  <a:srgbClr val="D73A49"/>
                </a:solidFill>
                <a:highlight>
                  <a:schemeClr val="lt1"/>
                </a:highlight>
                <a:latin typeface="Consolas"/>
                <a:ea typeface="Consolas"/>
                <a:cs typeface="Consolas"/>
                <a:sym typeface="Consolas"/>
              </a:rPr>
              <a:t>def</a:t>
            </a:r>
            <a:r>
              <a:rPr lang="ru" sz="1000">
                <a:solidFill>
                  <a:srgbClr val="24292E"/>
                </a:solidFill>
                <a:highlight>
                  <a:schemeClr val="lt1"/>
                </a:highlight>
                <a:latin typeface="Consolas"/>
                <a:ea typeface="Consolas"/>
                <a:cs typeface="Consolas"/>
                <a:sym typeface="Consolas"/>
              </a:rPr>
              <a:t> </a:t>
            </a:r>
            <a:r>
              <a:rPr lang="ru" sz="1000">
                <a:solidFill>
                  <a:srgbClr val="6F42C1"/>
                </a:solidFill>
                <a:highlight>
                  <a:schemeClr val="lt1"/>
                </a:highlight>
                <a:latin typeface="Consolas"/>
                <a:ea typeface="Consolas"/>
                <a:cs typeface="Consolas"/>
                <a:sym typeface="Consolas"/>
              </a:rPr>
              <a:t>__init__</a:t>
            </a:r>
            <a:r>
              <a:rPr lang="ru" sz="1000">
                <a:solidFill>
                  <a:srgbClr val="24292E"/>
                </a:solidFill>
                <a:highlight>
                  <a:schemeClr val="lt1"/>
                </a:highlight>
                <a:latin typeface="Consolas"/>
                <a:ea typeface="Consolas"/>
                <a:cs typeface="Consolas"/>
                <a:sym typeface="Consolas"/>
              </a:rPr>
              <a:t>(in_planes, planes, stride</a:t>
            </a:r>
            <a:r>
              <a:rPr lang="ru" sz="1000">
                <a:solidFill>
                  <a:srgbClr val="005CC5"/>
                </a:solidFill>
                <a:highlight>
                  <a:schemeClr val="lt1"/>
                </a:highlight>
                <a:latin typeface="Consolas"/>
                <a:ea typeface="Consolas"/>
                <a:cs typeface="Consolas"/>
                <a:sym typeface="Consolas"/>
              </a:rPr>
              <a:t>=1</a:t>
            </a:r>
            <a:r>
              <a:rPr lang="ru" sz="1000">
                <a:solidFill>
                  <a:srgbClr val="24292E"/>
                </a:solidFill>
                <a:highlight>
                  <a:schemeClr val="lt1"/>
                </a:highlight>
                <a:latin typeface="Consolas"/>
                <a:ea typeface="Consolas"/>
                <a:cs typeface="Consolas"/>
                <a:sym typeface="Consolas"/>
              </a:rPr>
              <a:t>,</a:t>
            </a:r>
            <a:r>
              <a:rPr lang="ru" sz="1000">
                <a:solidFill>
                  <a:srgbClr val="005CC5"/>
                </a:solidFill>
                <a:highlight>
                  <a:schemeClr val="lt1"/>
                </a:highlight>
                <a:latin typeface="Consolas"/>
                <a:ea typeface="Consolas"/>
                <a:cs typeface="Consolas"/>
                <a:sym typeface="Consolas"/>
              </a:rPr>
              <a:t> </a:t>
            </a:r>
            <a:r>
              <a:rPr lang="ru" sz="1000">
                <a:solidFill>
                  <a:srgbClr val="24292E"/>
                </a:solidFill>
                <a:highlight>
                  <a:schemeClr val="lt1"/>
                </a:highlight>
                <a:latin typeface="Consolas"/>
                <a:ea typeface="Consolas"/>
                <a:cs typeface="Consolas"/>
                <a:sym typeface="Consolas"/>
              </a:rPr>
              <a:t>dilation</a:t>
            </a:r>
            <a:r>
              <a:rPr lang="ru" sz="1000">
                <a:solidFill>
                  <a:srgbClr val="005CC5"/>
                </a:solidFill>
                <a:highlight>
                  <a:schemeClr val="lt1"/>
                </a:highlight>
                <a:latin typeface="Consolas"/>
                <a:ea typeface="Consolas"/>
                <a:cs typeface="Consolas"/>
                <a:sym typeface="Consolas"/>
              </a:rPr>
              <a:t>=1</a:t>
            </a:r>
            <a:r>
              <a:rPr lang="ru" sz="1000">
                <a:solidFill>
                  <a:srgbClr val="24292E"/>
                </a:solidFill>
                <a:highlight>
                  <a:schemeClr val="lt1"/>
                </a:highlight>
                <a:latin typeface="Consolas"/>
                <a:ea typeface="Consolas"/>
                <a:cs typeface="Consolas"/>
                <a:sym typeface="Consolas"/>
              </a:rPr>
              <a:t>,</a:t>
            </a:r>
            <a:r>
              <a:rPr lang="ru" sz="1000">
                <a:solidFill>
                  <a:srgbClr val="005CC5"/>
                </a:solidFill>
                <a:highlight>
                  <a:schemeClr val="lt1"/>
                </a:highlight>
                <a:latin typeface="Consolas"/>
                <a:ea typeface="Consolas"/>
                <a:cs typeface="Consolas"/>
                <a:sym typeface="Consolas"/>
              </a:rPr>
              <a:t> </a:t>
            </a:r>
            <a:r>
              <a:rPr lang="ru" sz="1000">
                <a:solidFill>
                  <a:srgbClr val="24292E"/>
                </a:solidFill>
                <a:highlight>
                  <a:schemeClr val="lt1"/>
                </a:highlight>
                <a:latin typeface="Consolas"/>
                <a:ea typeface="Consolas"/>
                <a:cs typeface="Consolas"/>
                <a:sym typeface="Consolas"/>
              </a:rPr>
              <a:t>norm_layer</a:t>
            </a:r>
            <a:r>
              <a:rPr lang="ru" sz="1000">
                <a:solidFill>
                  <a:srgbClr val="005CC5"/>
                </a:solidFill>
                <a:highlight>
                  <a:schemeClr val="lt1"/>
                </a:highlight>
                <a:latin typeface="Consolas"/>
                <a:ea typeface="Consolas"/>
                <a:cs typeface="Consolas"/>
                <a:sym typeface="Consolas"/>
              </a:rPr>
              <a:t>=None</a:t>
            </a:r>
            <a:r>
              <a:rPr lang="ru" sz="1000">
                <a:solidFill>
                  <a:srgbClr val="24292E"/>
                </a:solidFill>
                <a:highlight>
                  <a:schemeClr val="lt1"/>
                </a:highlight>
                <a:latin typeface="Consolas"/>
                <a:ea typeface="Consolas"/>
                <a:cs typeface="Consolas"/>
                <a:sym typeface="Consolas"/>
              </a:rPr>
              <a:t>):</a:t>
            </a:r>
            <a:endParaRPr sz="1000">
              <a:solidFill>
                <a:srgbClr val="24292E"/>
              </a:solidFill>
              <a:highlight>
                <a:schemeClr val="lt1"/>
              </a:highlight>
              <a:latin typeface="Consolas"/>
              <a:ea typeface="Consolas"/>
              <a:cs typeface="Consolas"/>
              <a:sym typeface="Consolas"/>
            </a:endParaRPr>
          </a:p>
          <a:p>
            <a:pPr indent="457200" lvl="0" marL="457200" rtl="0" algn="l">
              <a:lnSpc>
                <a:spcPct val="60000"/>
              </a:lnSpc>
              <a:spcBef>
                <a:spcPts val="1600"/>
              </a:spcBef>
              <a:spcAft>
                <a:spcPts val="0"/>
              </a:spcAft>
              <a:buClr>
                <a:schemeClr val="dk1"/>
              </a:buClr>
              <a:buSzPts val="1100"/>
              <a:buFont typeface="Arial"/>
              <a:buNone/>
            </a:pPr>
            <a:r>
              <a:rPr lang="ru" sz="1000">
                <a:solidFill>
                  <a:srgbClr val="6F42C1"/>
                </a:solidFill>
                <a:highlight>
                  <a:schemeClr val="lt1"/>
                </a:highlight>
                <a:latin typeface="Consolas"/>
                <a:ea typeface="Consolas"/>
                <a:cs typeface="Consolas"/>
                <a:sym typeface="Consolas"/>
              </a:rPr>
              <a:t>super</a:t>
            </a:r>
            <a:r>
              <a:rPr lang="ru" sz="1000">
                <a:solidFill>
                  <a:srgbClr val="24292E"/>
                </a:solidFill>
                <a:highlight>
                  <a:schemeClr val="lt1"/>
                </a:highlight>
                <a:latin typeface="Consolas"/>
                <a:ea typeface="Consolas"/>
                <a:cs typeface="Consolas"/>
                <a:sym typeface="Consolas"/>
              </a:rPr>
              <a:t>(</a:t>
            </a:r>
            <a:r>
              <a:rPr lang="ru" sz="1000">
                <a:solidFill>
                  <a:srgbClr val="E36209"/>
                </a:solidFill>
                <a:highlight>
                  <a:schemeClr val="lt1"/>
                </a:highlight>
                <a:latin typeface="Consolas"/>
                <a:ea typeface="Consolas"/>
                <a:cs typeface="Consolas"/>
                <a:sym typeface="Consolas"/>
              </a:rPr>
              <a:t>BasicBlock</a:t>
            </a:r>
            <a:r>
              <a:rPr lang="ru" sz="1000">
                <a:solidFill>
                  <a:srgbClr val="24292E"/>
                </a:solidFill>
                <a:highlight>
                  <a:schemeClr val="lt1"/>
                </a:highlight>
                <a:latin typeface="Consolas"/>
                <a:ea typeface="Consolas"/>
                <a:cs typeface="Consolas"/>
                <a:sym typeface="Consolas"/>
              </a:rPr>
              <a:t>, self).</a:t>
            </a:r>
            <a:r>
              <a:rPr lang="ru" sz="1000">
                <a:solidFill>
                  <a:srgbClr val="6F42C1"/>
                </a:solidFill>
                <a:highlight>
                  <a:schemeClr val="lt1"/>
                </a:highlight>
                <a:latin typeface="Consolas"/>
                <a:ea typeface="Consolas"/>
                <a:cs typeface="Consolas"/>
                <a:sym typeface="Consolas"/>
              </a:rPr>
              <a:t>__init__</a:t>
            </a:r>
            <a:r>
              <a:rPr lang="ru" sz="1000">
                <a:solidFill>
                  <a:srgbClr val="24292E"/>
                </a:solidFill>
                <a:highlight>
                  <a:schemeClr val="lt1"/>
                </a:highlight>
                <a:latin typeface="Consolas"/>
                <a:ea typeface="Consolas"/>
                <a:cs typeface="Consolas"/>
                <a:sym typeface="Consolas"/>
              </a:rPr>
              <a:t>()</a:t>
            </a:r>
            <a:endParaRPr sz="1000">
              <a:solidFill>
                <a:srgbClr val="24292E"/>
              </a:solidFill>
              <a:highlight>
                <a:schemeClr val="lt1"/>
              </a:highlight>
              <a:latin typeface="Consolas"/>
              <a:ea typeface="Consolas"/>
              <a:cs typeface="Consolas"/>
              <a:sym typeface="Consolas"/>
            </a:endParaRPr>
          </a:p>
          <a:p>
            <a:pPr indent="0" lvl="0" marL="914400" rtl="0" algn="l">
              <a:lnSpc>
                <a:spcPct val="142857"/>
              </a:lnSpc>
              <a:spcBef>
                <a:spcPts val="1600"/>
              </a:spcBef>
              <a:spcAft>
                <a:spcPts val="0"/>
              </a:spcAft>
              <a:buClr>
                <a:schemeClr val="dk1"/>
              </a:buClr>
              <a:buSzPts val="1100"/>
              <a:buFont typeface="Arial"/>
              <a:buNone/>
            </a:pPr>
            <a:r>
              <a:rPr lang="ru" sz="1000">
                <a:solidFill>
                  <a:srgbClr val="D73A49"/>
                </a:solidFill>
                <a:highlight>
                  <a:schemeClr val="lt1"/>
                </a:highlight>
                <a:latin typeface="Consolas"/>
                <a:ea typeface="Consolas"/>
                <a:cs typeface="Consolas"/>
                <a:sym typeface="Consolas"/>
              </a:rPr>
              <a:t>if</a:t>
            </a:r>
            <a:r>
              <a:rPr lang="ru" sz="1000">
                <a:solidFill>
                  <a:srgbClr val="24292E"/>
                </a:solidFill>
                <a:highlight>
                  <a:schemeClr val="lt1"/>
                </a:highlight>
                <a:latin typeface="Consolas"/>
                <a:ea typeface="Consolas"/>
                <a:cs typeface="Consolas"/>
                <a:sym typeface="Consolas"/>
              </a:rPr>
              <a:t> norm_layer </a:t>
            </a:r>
            <a:r>
              <a:rPr lang="ru" sz="1000">
                <a:solidFill>
                  <a:srgbClr val="005CC5"/>
                </a:solidFill>
                <a:highlight>
                  <a:schemeClr val="lt1"/>
                </a:highlight>
                <a:latin typeface="Consolas"/>
                <a:ea typeface="Consolas"/>
                <a:cs typeface="Consolas"/>
                <a:sym typeface="Consolas"/>
              </a:rPr>
              <a:t>is</a:t>
            </a:r>
            <a:r>
              <a:rPr lang="ru" sz="1000">
                <a:solidFill>
                  <a:srgbClr val="24292E"/>
                </a:solidFill>
                <a:highlight>
                  <a:schemeClr val="lt1"/>
                </a:highlight>
                <a:latin typeface="Consolas"/>
                <a:ea typeface="Consolas"/>
                <a:cs typeface="Consolas"/>
                <a:sym typeface="Consolas"/>
              </a:rPr>
              <a:t> </a:t>
            </a:r>
            <a:r>
              <a:rPr lang="ru" sz="1000">
                <a:solidFill>
                  <a:srgbClr val="005CC5"/>
                </a:solidFill>
                <a:highlight>
                  <a:schemeClr val="lt1"/>
                </a:highlight>
                <a:latin typeface="Consolas"/>
                <a:ea typeface="Consolas"/>
                <a:cs typeface="Consolas"/>
                <a:sym typeface="Consolas"/>
              </a:rPr>
              <a:t>None</a:t>
            </a:r>
            <a:r>
              <a:rPr lang="ru" sz="1000">
                <a:solidFill>
                  <a:srgbClr val="24292E"/>
                </a:solidFill>
                <a:highlight>
                  <a:schemeClr val="lt1"/>
                </a:highlight>
                <a:latin typeface="Consolas"/>
                <a:ea typeface="Consolas"/>
                <a:cs typeface="Consolas"/>
                <a:sym typeface="Consolas"/>
              </a:rPr>
              <a:t>:</a:t>
            </a:r>
            <a:endParaRPr sz="1000">
              <a:solidFill>
                <a:srgbClr val="24292E"/>
              </a:solidFill>
              <a:highlight>
                <a:schemeClr val="lt1"/>
              </a:highlight>
              <a:latin typeface="Consolas"/>
              <a:ea typeface="Consolas"/>
              <a:cs typeface="Consolas"/>
              <a:sym typeface="Consolas"/>
            </a:endParaRPr>
          </a:p>
          <a:p>
            <a:pPr indent="0" lvl="0" marL="914400" rtl="0" algn="l">
              <a:lnSpc>
                <a:spcPct val="142857"/>
              </a:lnSpc>
              <a:spcBef>
                <a:spcPts val="0"/>
              </a:spcBef>
              <a:spcAft>
                <a:spcPts val="0"/>
              </a:spcAft>
              <a:buClr>
                <a:schemeClr val="dk1"/>
              </a:buClr>
              <a:buSzPts val="1100"/>
              <a:buFont typeface="Arial"/>
              <a:buNone/>
            </a:pPr>
            <a:r>
              <a:rPr lang="ru" sz="1000">
                <a:solidFill>
                  <a:srgbClr val="24292E"/>
                </a:solidFill>
                <a:highlight>
                  <a:schemeClr val="lt1"/>
                </a:highlight>
                <a:latin typeface="Consolas"/>
                <a:ea typeface="Consolas"/>
                <a:cs typeface="Consolas"/>
                <a:sym typeface="Consolas"/>
              </a:rPr>
              <a:t>          norm_layer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nn.</a:t>
            </a:r>
            <a:r>
              <a:rPr lang="ru" sz="1000">
                <a:solidFill>
                  <a:srgbClr val="E36209"/>
                </a:solidFill>
                <a:highlight>
                  <a:schemeClr val="lt1"/>
                </a:highlight>
                <a:latin typeface="Consolas"/>
                <a:ea typeface="Consolas"/>
                <a:cs typeface="Consolas"/>
                <a:sym typeface="Consolas"/>
              </a:rPr>
              <a:t>BatchNorm2d</a:t>
            </a:r>
            <a:endParaRPr sz="1000">
              <a:solidFill>
                <a:srgbClr val="24292E"/>
              </a:solidFill>
              <a:highlight>
                <a:schemeClr val="lt1"/>
              </a:highlight>
              <a:latin typeface="Consolas"/>
              <a:ea typeface="Consolas"/>
              <a:cs typeface="Consolas"/>
              <a:sym typeface="Consolas"/>
            </a:endParaRPr>
          </a:p>
          <a:p>
            <a:pPr indent="0" lvl="0" marL="914400" rtl="0" algn="l">
              <a:lnSpc>
                <a:spcPct val="142857"/>
              </a:lnSpc>
              <a:spcBef>
                <a:spcPts val="0"/>
              </a:spcBef>
              <a:spcAft>
                <a:spcPts val="0"/>
              </a:spcAft>
              <a:buNone/>
            </a:pPr>
            <a:r>
              <a:rPr lang="ru" sz="1000">
                <a:solidFill>
                  <a:srgbClr val="24292E"/>
                </a:solidFill>
                <a:highlight>
                  <a:schemeClr val="lt1"/>
                </a:highlight>
                <a:latin typeface="Consolas"/>
                <a:ea typeface="Consolas"/>
                <a:cs typeface="Consolas"/>
                <a:sym typeface="Consolas"/>
              </a:rPr>
              <a:t>self.conv1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nn.</a:t>
            </a:r>
            <a:r>
              <a:rPr lang="ru" sz="1000">
                <a:solidFill>
                  <a:srgbClr val="E36209"/>
                </a:solidFill>
                <a:highlight>
                  <a:schemeClr val="lt1"/>
                </a:highlight>
                <a:latin typeface="Consolas"/>
                <a:ea typeface="Consolas"/>
                <a:cs typeface="Consolas"/>
                <a:sym typeface="Consolas"/>
              </a:rPr>
              <a:t>Conv2d</a:t>
            </a:r>
            <a:r>
              <a:rPr lang="ru" sz="1000">
                <a:solidFill>
                  <a:srgbClr val="24292E"/>
                </a:solidFill>
                <a:highlight>
                  <a:schemeClr val="lt1"/>
                </a:highlight>
                <a:latin typeface="Consolas"/>
                <a:ea typeface="Consolas"/>
                <a:cs typeface="Consolas"/>
                <a:sym typeface="Consolas"/>
              </a:rPr>
              <a:t>(planes, planes, kernel_size</a:t>
            </a:r>
            <a:r>
              <a:rPr lang="ru" sz="1000">
                <a:solidFill>
                  <a:srgbClr val="005CC5"/>
                </a:solidFill>
                <a:highlight>
                  <a:schemeClr val="lt1"/>
                </a:highlight>
                <a:latin typeface="Consolas"/>
                <a:ea typeface="Consolas"/>
                <a:cs typeface="Consolas"/>
                <a:sym typeface="Consolas"/>
              </a:rPr>
              <a:t>=3</a:t>
            </a:r>
            <a:r>
              <a:rPr lang="ru" sz="1000">
                <a:solidFill>
                  <a:srgbClr val="24292E"/>
                </a:solidFill>
                <a:highlight>
                  <a:schemeClr val="lt1"/>
                </a:highlight>
                <a:latin typeface="Consolas"/>
                <a:ea typeface="Consolas"/>
                <a:cs typeface="Consolas"/>
                <a:sym typeface="Consolas"/>
              </a:rPr>
              <a:t>,stride</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stride,</a:t>
            </a:r>
            <a:endParaRPr sz="1000">
              <a:solidFill>
                <a:srgbClr val="24292E"/>
              </a:solidFill>
              <a:highlight>
                <a:schemeClr val="lt1"/>
              </a:highlight>
              <a:latin typeface="Consolas"/>
              <a:ea typeface="Consolas"/>
              <a:cs typeface="Consolas"/>
              <a:sym typeface="Consolas"/>
            </a:endParaRPr>
          </a:p>
          <a:p>
            <a:pPr indent="457200" lvl="0" marL="914400" rtl="0" algn="l">
              <a:lnSpc>
                <a:spcPct val="142857"/>
              </a:lnSpc>
              <a:spcBef>
                <a:spcPts val="0"/>
              </a:spcBef>
              <a:spcAft>
                <a:spcPts val="0"/>
              </a:spcAft>
              <a:buClr>
                <a:schemeClr val="dk1"/>
              </a:buClr>
              <a:buSzPts val="1100"/>
              <a:buFont typeface="Arial"/>
              <a:buNone/>
            </a:pPr>
            <a:r>
              <a:rPr lang="ru" sz="1000">
                <a:solidFill>
                  <a:srgbClr val="24292E"/>
                </a:solidFill>
                <a:highlight>
                  <a:schemeClr val="lt1"/>
                </a:highlight>
                <a:latin typeface="Consolas"/>
                <a:ea typeface="Consolas"/>
                <a:cs typeface="Consolas"/>
                <a:sym typeface="Consolas"/>
              </a:rPr>
              <a:t>padding</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dilation, bias</a:t>
            </a:r>
            <a:r>
              <a:rPr lang="ru" sz="1000">
                <a:solidFill>
                  <a:srgbClr val="005CC5"/>
                </a:solidFill>
                <a:highlight>
                  <a:schemeClr val="lt1"/>
                </a:highlight>
                <a:latin typeface="Consolas"/>
                <a:ea typeface="Consolas"/>
                <a:cs typeface="Consolas"/>
                <a:sym typeface="Consolas"/>
              </a:rPr>
              <a:t>=False</a:t>
            </a:r>
            <a:r>
              <a:rPr lang="ru" sz="1000">
                <a:solidFill>
                  <a:srgbClr val="24292E"/>
                </a:solidFill>
                <a:highlight>
                  <a:schemeClr val="lt1"/>
                </a:highlight>
                <a:latin typeface="Consolas"/>
                <a:ea typeface="Consolas"/>
                <a:cs typeface="Consolas"/>
                <a:sym typeface="Consolas"/>
              </a:rPr>
              <a:t>, dilation</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dilation)</a:t>
            </a:r>
            <a:endParaRPr sz="1000">
              <a:solidFill>
                <a:srgbClr val="24292E"/>
              </a:solidFill>
              <a:highlight>
                <a:schemeClr val="lt1"/>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ru" sz="1000">
                <a:solidFill>
                  <a:srgbClr val="24292E"/>
                </a:solidFill>
                <a:highlight>
                  <a:schemeClr val="lt1"/>
                </a:highlight>
                <a:latin typeface="Consolas"/>
                <a:ea typeface="Consolas"/>
                <a:cs typeface="Consolas"/>
                <a:sym typeface="Consolas"/>
              </a:rPr>
              <a:t>		self.bn1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a:t>
            </a:r>
            <a:r>
              <a:rPr lang="ru" sz="1000">
                <a:solidFill>
                  <a:srgbClr val="6F42C1"/>
                </a:solidFill>
                <a:highlight>
                  <a:schemeClr val="lt1"/>
                </a:highlight>
                <a:latin typeface="Consolas"/>
                <a:ea typeface="Consolas"/>
                <a:cs typeface="Consolas"/>
                <a:sym typeface="Consolas"/>
              </a:rPr>
              <a:t>norm_layer</a:t>
            </a:r>
            <a:r>
              <a:rPr lang="ru" sz="1000">
                <a:solidFill>
                  <a:srgbClr val="24292E"/>
                </a:solidFill>
                <a:highlight>
                  <a:schemeClr val="lt1"/>
                </a:highlight>
                <a:latin typeface="Consolas"/>
                <a:ea typeface="Consolas"/>
                <a:cs typeface="Consolas"/>
                <a:sym typeface="Consolas"/>
              </a:rPr>
              <a:t>(planes)</a:t>
            </a:r>
            <a:endParaRPr sz="1000">
              <a:solidFill>
                <a:srgbClr val="24292E"/>
              </a:solidFill>
              <a:highlight>
                <a:schemeClr val="lt1"/>
              </a:highlight>
              <a:latin typeface="Consolas"/>
              <a:ea typeface="Consolas"/>
              <a:cs typeface="Consolas"/>
              <a:sym typeface="Consolas"/>
            </a:endParaRPr>
          </a:p>
          <a:p>
            <a:pPr indent="0" lvl="0" marL="914400" rtl="0" algn="l">
              <a:lnSpc>
                <a:spcPct val="142857"/>
              </a:lnSpc>
              <a:spcBef>
                <a:spcPts val="0"/>
              </a:spcBef>
              <a:spcAft>
                <a:spcPts val="0"/>
              </a:spcAft>
              <a:buNone/>
            </a:pPr>
            <a:r>
              <a:rPr lang="ru" sz="1000">
                <a:solidFill>
                  <a:srgbClr val="24292E"/>
                </a:solidFill>
                <a:highlight>
                  <a:schemeClr val="lt1"/>
                </a:highlight>
                <a:latin typeface="Consolas"/>
                <a:ea typeface="Consolas"/>
                <a:cs typeface="Consolas"/>
                <a:sym typeface="Consolas"/>
              </a:rPr>
              <a:t>self.conv2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nn.</a:t>
            </a:r>
            <a:r>
              <a:rPr lang="ru" sz="1000">
                <a:solidFill>
                  <a:srgbClr val="E36209"/>
                </a:solidFill>
                <a:highlight>
                  <a:schemeClr val="lt1"/>
                </a:highlight>
                <a:latin typeface="Consolas"/>
                <a:ea typeface="Consolas"/>
                <a:cs typeface="Consolas"/>
                <a:sym typeface="Consolas"/>
              </a:rPr>
              <a:t>Conv2d</a:t>
            </a:r>
            <a:r>
              <a:rPr lang="ru" sz="1000">
                <a:solidFill>
                  <a:srgbClr val="24292E"/>
                </a:solidFill>
                <a:highlight>
                  <a:schemeClr val="lt1"/>
                </a:highlight>
                <a:latin typeface="Consolas"/>
                <a:ea typeface="Consolas"/>
                <a:cs typeface="Consolas"/>
                <a:sym typeface="Consolas"/>
              </a:rPr>
              <a:t>(planes, planes, kernel_size</a:t>
            </a:r>
            <a:r>
              <a:rPr lang="ru" sz="1000">
                <a:solidFill>
                  <a:srgbClr val="005CC5"/>
                </a:solidFill>
                <a:highlight>
                  <a:schemeClr val="lt1"/>
                </a:highlight>
                <a:latin typeface="Consolas"/>
                <a:ea typeface="Consolas"/>
                <a:cs typeface="Consolas"/>
                <a:sym typeface="Consolas"/>
              </a:rPr>
              <a:t>=3</a:t>
            </a:r>
            <a:r>
              <a:rPr lang="ru" sz="1000">
                <a:solidFill>
                  <a:srgbClr val="24292E"/>
                </a:solidFill>
                <a:highlight>
                  <a:schemeClr val="lt1"/>
                </a:highlight>
                <a:latin typeface="Consolas"/>
                <a:ea typeface="Consolas"/>
                <a:cs typeface="Consolas"/>
                <a:sym typeface="Consolas"/>
              </a:rPr>
              <a:t>,stride</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stride,</a:t>
            </a:r>
            <a:endParaRPr sz="1000">
              <a:solidFill>
                <a:srgbClr val="24292E"/>
              </a:solidFill>
              <a:highlight>
                <a:schemeClr val="lt1"/>
              </a:highlight>
              <a:latin typeface="Consolas"/>
              <a:ea typeface="Consolas"/>
              <a:cs typeface="Consolas"/>
              <a:sym typeface="Consolas"/>
            </a:endParaRPr>
          </a:p>
          <a:p>
            <a:pPr indent="457200" lvl="0" marL="914400" rtl="0" algn="l">
              <a:lnSpc>
                <a:spcPct val="142857"/>
              </a:lnSpc>
              <a:spcBef>
                <a:spcPts val="0"/>
              </a:spcBef>
              <a:spcAft>
                <a:spcPts val="0"/>
              </a:spcAft>
              <a:buClr>
                <a:schemeClr val="dk1"/>
              </a:buClr>
              <a:buSzPts val="1100"/>
              <a:buFont typeface="Arial"/>
              <a:buNone/>
            </a:pPr>
            <a:r>
              <a:rPr lang="ru" sz="1000">
                <a:solidFill>
                  <a:srgbClr val="24292E"/>
                </a:solidFill>
                <a:highlight>
                  <a:schemeClr val="lt1"/>
                </a:highlight>
                <a:latin typeface="Consolas"/>
                <a:ea typeface="Consolas"/>
                <a:cs typeface="Consolas"/>
                <a:sym typeface="Consolas"/>
              </a:rPr>
              <a:t>padding</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dilation, bias</a:t>
            </a:r>
            <a:r>
              <a:rPr lang="ru" sz="1000">
                <a:solidFill>
                  <a:srgbClr val="005CC5"/>
                </a:solidFill>
                <a:highlight>
                  <a:schemeClr val="lt1"/>
                </a:highlight>
                <a:latin typeface="Consolas"/>
                <a:ea typeface="Consolas"/>
                <a:cs typeface="Consolas"/>
                <a:sym typeface="Consolas"/>
              </a:rPr>
              <a:t>=False</a:t>
            </a:r>
            <a:r>
              <a:rPr lang="ru" sz="1000">
                <a:solidFill>
                  <a:srgbClr val="24292E"/>
                </a:solidFill>
                <a:highlight>
                  <a:schemeClr val="lt1"/>
                </a:highlight>
                <a:latin typeface="Consolas"/>
                <a:ea typeface="Consolas"/>
                <a:cs typeface="Consolas"/>
                <a:sym typeface="Consolas"/>
              </a:rPr>
              <a:t>, dilation</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dilation)</a:t>
            </a:r>
            <a:endParaRPr sz="1000">
              <a:solidFill>
                <a:srgbClr val="24292E"/>
              </a:solidFill>
              <a:highlight>
                <a:schemeClr val="lt1"/>
              </a:highlight>
              <a:latin typeface="Consolas"/>
              <a:ea typeface="Consolas"/>
              <a:cs typeface="Consolas"/>
              <a:sym typeface="Consolas"/>
            </a:endParaRPr>
          </a:p>
          <a:p>
            <a:pPr indent="457200" lvl="0" marL="457200" rtl="0" algn="l">
              <a:lnSpc>
                <a:spcPct val="142857"/>
              </a:lnSpc>
              <a:spcBef>
                <a:spcPts val="0"/>
              </a:spcBef>
              <a:spcAft>
                <a:spcPts val="0"/>
              </a:spcAft>
              <a:buClr>
                <a:schemeClr val="dk1"/>
              </a:buClr>
              <a:buSzPts val="1100"/>
              <a:buFont typeface="Arial"/>
              <a:buNone/>
            </a:pPr>
            <a:r>
              <a:rPr lang="ru" sz="1000">
                <a:solidFill>
                  <a:srgbClr val="24292E"/>
                </a:solidFill>
                <a:highlight>
                  <a:schemeClr val="lt1"/>
                </a:highlight>
                <a:latin typeface="Consolas"/>
                <a:ea typeface="Consolas"/>
                <a:cs typeface="Consolas"/>
                <a:sym typeface="Consolas"/>
              </a:rPr>
              <a:t>self.bn1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a:t>
            </a:r>
            <a:r>
              <a:rPr lang="ru" sz="1000">
                <a:solidFill>
                  <a:srgbClr val="6F42C1"/>
                </a:solidFill>
                <a:highlight>
                  <a:schemeClr val="lt1"/>
                </a:highlight>
                <a:latin typeface="Consolas"/>
                <a:ea typeface="Consolas"/>
                <a:cs typeface="Consolas"/>
                <a:sym typeface="Consolas"/>
              </a:rPr>
              <a:t>norm_layer</a:t>
            </a:r>
            <a:r>
              <a:rPr lang="ru" sz="1000">
                <a:solidFill>
                  <a:srgbClr val="24292E"/>
                </a:solidFill>
                <a:highlight>
                  <a:schemeClr val="lt1"/>
                </a:highlight>
                <a:latin typeface="Consolas"/>
                <a:ea typeface="Consolas"/>
                <a:cs typeface="Consolas"/>
                <a:sym typeface="Consolas"/>
              </a:rPr>
              <a:t>(planes)		</a:t>
            </a:r>
            <a:endParaRPr sz="1000">
              <a:solidFill>
                <a:srgbClr val="24292E"/>
              </a:solidFill>
              <a:highlight>
                <a:schemeClr val="lt1"/>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ru" sz="1000">
                <a:solidFill>
                  <a:srgbClr val="24292E"/>
                </a:solidFill>
                <a:highlight>
                  <a:schemeClr val="lt1"/>
                </a:highlight>
                <a:latin typeface="Consolas"/>
                <a:ea typeface="Consolas"/>
                <a:cs typeface="Consolas"/>
                <a:sym typeface="Consolas"/>
              </a:rPr>
              <a:t>		self.relu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nn.</a:t>
            </a:r>
            <a:r>
              <a:rPr lang="ru" sz="1000">
                <a:solidFill>
                  <a:srgbClr val="E36209"/>
                </a:solidFill>
                <a:highlight>
                  <a:schemeClr val="lt1"/>
                </a:highlight>
                <a:latin typeface="Consolas"/>
                <a:ea typeface="Consolas"/>
                <a:cs typeface="Consolas"/>
                <a:sym typeface="Consolas"/>
              </a:rPr>
              <a:t>ReLU</a:t>
            </a:r>
            <a:r>
              <a:rPr lang="ru" sz="1000">
                <a:solidFill>
                  <a:srgbClr val="24292E"/>
                </a:solidFill>
                <a:highlight>
                  <a:schemeClr val="lt1"/>
                </a:highlight>
                <a:latin typeface="Consolas"/>
                <a:ea typeface="Consolas"/>
                <a:cs typeface="Consolas"/>
                <a:sym typeface="Consolas"/>
              </a:rPr>
              <a:t>(inplace</a:t>
            </a:r>
            <a:r>
              <a:rPr lang="ru" sz="1000">
                <a:solidFill>
                  <a:srgbClr val="005CC5"/>
                </a:solidFill>
                <a:highlight>
                  <a:schemeClr val="lt1"/>
                </a:highlight>
                <a:latin typeface="Consolas"/>
                <a:ea typeface="Consolas"/>
                <a:cs typeface="Consolas"/>
                <a:sym typeface="Consolas"/>
              </a:rPr>
              <a:t>=True</a:t>
            </a:r>
            <a:r>
              <a:rPr lang="ru" sz="1000">
                <a:solidFill>
                  <a:srgbClr val="24292E"/>
                </a:solidFill>
                <a:highlight>
                  <a:schemeClr val="lt1"/>
                </a:highlight>
                <a:latin typeface="Consolas"/>
                <a:ea typeface="Consolas"/>
                <a:cs typeface="Consolas"/>
                <a:sym typeface="Consolas"/>
              </a:rPr>
              <a:t>)</a:t>
            </a:r>
            <a:endParaRPr sz="1000">
              <a:solidFill>
                <a:srgbClr val="24292E"/>
              </a:solidFill>
              <a:highlight>
                <a:schemeClr val="lt1"/>
              </a:highlight>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ru" sz="1000">
                <a:solidFill>
                  <a:srgbClr val="24292E"/>
                </a:solidFill>
                <a:highlight>
                  <a:schemeClr val="lt1"/>
                </a:highlight>
                <a:latin typeface="Consolas"/>
                <a:ea typeface="Consolas"/>
                <a:cs typeface="Consolas"/>
                <a:sym typeface="Consolas"/>
              </a:rPr>
              <a:t>		</a:t>
            </a:r>
            <a:r>
              <a:rPr lang="ru" sz="1000">
                <a:solidFill>
                  <a:srgbClr val="24292E"/>
                </a:solidFill>
                <a:latin typeface="Consolas"/>
                <a:ea typeface="Consolas"/>
                <a:cs typeface="Consolas"/>
                <a:sym typeface="Consolas"/>
              </a:rPr>
              <a:t>self.downsample </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 nn.</a:t>
            </a:r>
            <a:r>
              <a:rPr lang="ru" sz="1000">
                <a:solidFill>
                  <a:srgbClr val="E36209"/>
                </a:solidFill>
                <a:latin typeface="Consolas"/>
                <a:ea typeface="Consolas"/>
                <a:cs typeface="Consolas"/>
                <a:sym typeface="Consolas"/>
              </a:rPr>
              <a:t>Conv2d</a:t>
            </a:r>
            <a:r>
              <a:rPr lang="ru" sz="1000">
                <a:solidFill>
                  <a:srgbClr val="24292E"/>
                </a:solidFill>
                <a:latin typeface="Consolas"/>
                <a:ea typeface="Consolas"/>
                <a:cs typeface="Consolas"/>
                <a:sym typeface="Consolas"/>
              </a:rPr>
              <a:t>(in_planes, planes, kernel_size</a:t>
            </a:r>
            <a:r>
              <a:rPr lang="ru" sz="1000">
                <a:solidFill>
                  <a:srgbClr val="005CC5"/>
                </a:solidFill>
                <a:latin typeface="Consolas"/>
                <a:ea typeface="Consolas"/>
                <a:cs typeface="Consolas"/>
                <a:sym typeface="Consolas"/>
              </a:rPr>
              <a:t>=1</a:t>
            </a:r>
            <a:r>
              <a:rPr lang="ru" sz="1000">
                <a:solidFill>
                  <a:srgbClr val="24292E"/>
                </a:solidFill>
                <a:latin typeface="Consolas"/>
                <a:ea typeface="Consolas"/>
                <a:cs typeface="Consolas"/>
                <a:sym typeface="Consolas"/>
              </a:rPr>
              <a:t>, stride</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1,</a:t>
            </a:r>
            <a:endParaRPr sz="1000">
              <a:solidFill>
                <a:srgbClr val="24292E"/>
              </a:solidFill>
              <a:latin typeface="Consolas"/>
              <a:ea typeface="Consolas"/>
              <a:cs typeface="Consolas"/>
              <a:sym typeface="Consolas"/>
            </a:endParaRPr>
          </a:p>
          <a:p>
            <a:pPr indent="0" lvl="0" marL="0" rtl="0" algn="l">
              <a:lnSpc>
                <a:spcPct val="142857"/>
              </a:lnSpc>
              <a:spcBef>
                <a:spcPts val="0"/>
              </a:spcBef>
              <a:spcAft>
                <a:spcPts val="0"/>
              </a:spcAft>
              <a:buClr>
                <a:schemeClr val="dk1"/>
              </a:buClr>
              <a:buSzPts val="1100"/>
              <a:buFont typeface="Arial"/>
              <a:buNone/>
            </a:pPr>
            <a:r>
              <a:rPr lang="ru" sz="1000">
                <a:solidFill>
                  <a:srgbClr val="24292E"/>
                </a:solidFill>
                <a:latin typeface="Consolas"/>
                <a:ea typeface="Consolas"/>
                <a:cs typeface="Consolas"/>
                <a:sym typeface="Consolas"/>
              </a:rPr>
              <a:t>                    padding</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0, bias</a:t>
            </a:r>
            <a:r>
              <a:rPr lang="ru" sz="1000">
                <a:solidFill>
                  <a:srgbClr val="005CC5"/>
                </a:solidFill>
                <a:latin typeface="Consolas"/>
                <a:ea typeface="Consolas"/>
                <a:cs typeface="Consolas"/>
                <a:sym typeface="Consolas"/>
              </a:rPr>
              <a:t>=False</a:t>
            </a:r>
            <a:r>
              <a:rPr lang="ru" sz="1000">
                <a:solidFill>
                  <a:srgbClr val="24292E"/>
                </a:solidFill>
                <a:latin typeface="Consolas"/>
                <a:ea typeface="Consolas"/>
                <a:cs typeface="Consolas"/>
                <a:sym typeface="Consolas"/>
              </a:rPr>
              <a:t>, dilation</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1)</a:t>
            </a:r>
            <a:endParaRPr sz="1000">
              <a:solidFill>
                <a:srgbClr val="24292E"/>
              </a:solidFill>
              <a:latin typeface="Consolas"/>
              <a:ea typeface="Consolas"/>
              <a:cs typeface="Consolas"/>
              <a:sym typeface="Consolas"/>
            </a:endParaRPr>
          </a:p>
          <a:p>
            <a:pPr indent="0" lvl="0" marL="457200" rtl="0" algn="l">
              <a:lnSpc>
                <a:spcPct val="60000"/>
              </a:lnSpc>
              <a:spcBef>
                <a:spcPts val="0"/>
              </a:spcBef>
              <a:spcAft>
                <a:spcPts val="0"/>
              </a:spcAft>
              <a:buNone/>
            </a:pPr>
            <a:r>
              <a:t/>
            </a:r>
            <a:endParaRPr sz="1400">
              <a:solidFill>
                <a:srgbClr val="24292E"/>
              </a:solidFill>
              <a:highlight>
                <a:schemeClr val="lt1"/>
              </a:highlight>
              <a:latin typeface="Consolas"/>
              <a:ea typeface="Consolas"/>
              <a:cs typeface="Consolas"/>
              <a:sym typeface="Consolas"/>
            </a:endParaRPr>
          </a:p>
          <a:p>
            <a:pPr indent="0" lvl="0" marL="0" rtl="0" algn="l">
              <a:spcBef>
                <a:spcPts val="1600"/>
              </a:spcBef>
              <a:spcAft>
                <a:spcPts val="1600"/>
              </a:spcAft>
              <a:buNone/>
            </a:pPr>
            <a:r>
              <a:t/>
            </a:r>
            <a:endParaRPr sz="1200">
              <a:solidFill>
                <a:srgbClr val="24292E"/>
              </a:solidFill>
              <a:highlight>
                <a:srgbClr val="FFFFFF"/>
              </a:highlight>
              <a:latin typeface="Consolas"/>
              <a:ea typeface="Consolas"/>
              <a:cs typeface="Consolas"/>
              <a:sym typeface="Consolas"/>
            </a:endParaRPr>
          </a:p>
        </p:txBody>
      </p:sp>
      <p:sp>
        <p:nvSpPr>
          <p:cNvPr id="498" name="Google Shape;498;p57"/>
          <p:cNvSpPr txBox="1"/>
          <p:nvPr/>
        </p:nvSpPr>
        <p:spPr>
          <a:xfrm>
            <a:off x="6269700" y="1471075"/>
            <a:ext cx="2878500" cy="3000000"/>
          </a:xfrm>
          <a:prstGeom prst="rect">
            <a:avLst/>
          </a:prstGeom>
          <a:noFill/>
          <a:ln>
            <a:noFill/>
          </a:ln>
        </p:spPr>
        <p:txBody>
          <a:bodyPr anchorCtr="0" anchor="t" bIns="91425" lIns="91425" spcFirstLastPara="1" rIns="91425" wrap="square" tIns="91425">
            <a:noAutofit/>
          </a:bodyPr>
          <a:lstStyle/>
          <a:p>
            <a:pPr indent="0" lvl="0" marL="0" rtl="0" algn="l">
              <a:lnSpc>
                <a:spcPct val="60000"/>
              </a:lnSpc>
              <a:spcBef>
                <a:spcPts val="0"/>
              </a:spcBef>
              <a:spcAft>
                <a:spcPts val="0"/>
              </a:spcAft>
              <a:buNone/>
            </a:pPr>
            <a:r>
              <a:rPr lang="ru" sz="1000">
                <a:solidFill>
                  <a:srgbClr val="D73A49"/>
                </a:solidFill>
                <a:highlight>
                  <a:schemeClr val="lt1"/>
                </a:highlight>
                <a:latin typeface="Consolas"/>
                <a:ea typeface="Consolas"/>
                <a:cs typeface="Consolas"/>
                <a:sym typeface="Consolas"/>
              </a:rPr>
              <a:t>def</a:t>
            </a:r>
            <a:r>
              <a:rPr lang="ru" sz="1000">
                <a:solidFill>
                  <a:srgbClr val="24292E"/>
                </a:solidFill>
                <a:highlight>
                  <a:schemeClr val="lt1"/>
                </a:highlight>
                <a:latin typeface="Consolas"/>
                <a:ea typeface="Consolas"/>
                <a:cs typeface="Consolas"/>
                <a:sym typeface="Consolas"/>
              </a:rPr>
              <a:t> </a:t>
            </a:r>
            <a:r>
              <a:rPr lang="ru" sz="1000">
                <a:solidFill>
                  <a:srgbClr val="6F42C1"/>
                </a:solidFill>
                <a:highlight>
                  <a:schemeClr val="lt1"/>
                </a:highlight>
                <a:latin typeface="Consolas"/>
                <a:ea typeface="Consolas"/>
                <a:cs typeface="Consolas"/>
                <a:sym typeface="Consolas"/>
              </a:rPr>
              <a:t>forward</a:t>
            </a:r>
            <a:r>
              <a:rPr lang="ru" sz="1000">
                <a:solidFill>
                  <a:srgbClr val="24292E"/>
                </a:solidFill>
                <a:highlight>
                  <a:schemeClr val="lt1"/>
                </a:highlight>
                <a:latin typeface="Consolas"/>
                <a:ea typeface="Consolas"/>
                <a:cs typeface="Consolas"/>
                <a:sym typeface="Consolas"/>
              </a:rPr>
              <a:t>(self, x):</a:t>
            </a:r>
            <a:endParaRPr sz="1000">
              <a:solidFill>
                <a:srgbClr val="24292E"/>
              </a:solidFill>
              <a:highlight>
                <a:schemeClr val="lt1"/>
              </a:highlight>
              <a:latin typeface="Consolas"/>
              <a:ea typeface="Consolas"/>
              <a:cs typeface="Consolas"/>
              <a:sym typeface="Consolas"/>
            </a:endParaRPr>
          </a:p>
          <a:p>
            <a:pPr indent="0" lvl="0" marL="0" rtl="0" algn="l">
              <a:lnSpc>
                <a:spcPct val="60000"/>
              </a:lnSpc>
              <a:spcBef>
                <a:spcPts val="1600"/>
              </a:spcBef>
              <a:spcAft>
                <a:spcPts val="0"/>
              </a:spcAft>
              <a:buNone/>
            </a:pPr>
            <a:r>
              <a:rPr lang="ru" sz="1000">
                <a:solidFill>
                  <a:srgbClr val="24292E"/>
                </a:solidFill>
                <a:highlight>
                  <a:schemeClr val="lt1"/>
                </a:highlight>
                <a:latin typeface="Consolas"/>
                <a:ea typeface="Consolas"/>
                <a:cs typeface="Consolas"/>
                <a:sym typeface="Consolas"/>
              </a:rPr>
              <a:t>	</a:t>
            </a:r>
            <a:r>
              <a:rPr lang="ru" sz="900">
                <a:solidFill>
                  <a:srgbClr val="24292E"/>
                </a:solidFill>
                <a:highlight>
                  <a:srgbClr val="FFFFFF"/>
                </a:highlight>
                <a:latin typeface="Consolas"/>
                <a:ea typeface="Consolas"/>
                <a:cs typeface="Consolas"/>
                <a:sym typeface="Consolas"/>
              </a:rPr>
              <a:t>residual</a:t>
            </a:r>
            <a:r>
              <a:rPr lang="ru" sz="1000">
                <a:solidFill>
                  <a:srgbClr val="24292E"/>
                </a:solidFill>
                <a:highlight>
                  <a:schemeClr val="lt1"/>
                </a:highlight>
                <a:latin typeface="Consolas"/>
                <a:ea typeface="Consolas"/>
                <a:cs typeface="Consolas"/>
                <a:sym typeface="Consolas"/>
              </a:rPr>
              <a:t>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x</a:t>
            </a:r>
            <a:endParaRPr sz="1000">
              <a:solidFill>
                <a:srgbClr val="24292E"/>
              </a:solidFill>
              <a:highlight>
                <a:schemeClr val="lt1"/>
              </a:highlight>
              <a:latin typeface="Consolas"/>
              <a:ea typeface="Consolas"/>
              <a:cs typeface="Consolas"/>
              <a:sym typeface="Consolas"/>
            </a:endParaRPr>
          </a:p>
          <a:p>
            <a:pPr indent="0" lvl="0" marL="0" rtl="0" algn="l">
              <a:spcBef>
                <a:spcPts val="1600"/>
              </a:spcBef>
              <a:spcAft>
                <a:spcPts val="0"/>
              </a:spcAft>
              <a:buNone/>
            </a:pPr>
            <a:r>
              <a:rPr lang="ru" sz="1000">
                <a:solidFill>
                  <a:srgbClr val="24292E"/>
                </a:solidFill>
                <a:highlight>
                  <a:schemeClr val="lt1"/>
                </a:highlight>
                <a:latin typeface="Consolas"/>
                <a:ea typeface="Consolas"/>
                <a:cs typeface="Consolas"/>
                <a:sym typeface="Consolas"/>
              </a:rPr>
              <a:t>	</a:t>
            </a:r>
            <a:r>
              <a:rPr lang="ru" sz="1000">
                <a:solidFill>
                  <a:srgbClr val="24292E"/>
                </a:solidFill>
                <a:highlight>
                  <a:srgbClr val="FFFFFF"/>
                </a:highlight>
                <a:latin typeface="Consolas"/>
                <a:ea typeface="Consolas"/>
                <a:cs typeface="Consolas"/>
                <a:sym typeface="Consolas"/>
              </a:rPr>
              <a:t>out </a:t>
            </a:r>
            <a:r>
              <a:rPr lang="ru" sz="1000">
                <a:solidFill>
                  <a:srgbClr val="005CC5"/>
                </a:solidFill>
                <a:highlight>
                  <a:srgbClr val="FFFFFF"/>
                </a:highlight>
                <a:latin typeface="Consolas"/>
                <a:ea typeface="Consolas"/>
                <a:cs typeface="Consolas"/>
                <a:sym typeface="Consolas"/>
              </a:rPr>
              <a:t>=</a:t>
            </a:r>
            <a:r>
              <a:rPr lang="ru" sz="1000">
                <a:solidFill>
                  <a:srgbClr val="24292E"/>
                </a:solidFill>
                <a:highlight>
                  <a:srgbClr val="FFFFFF"/>
                </a:highlight>
                <a:latin typeface="Consolas"/>
                <a:ea typeface="Consolas"/>
                <a:cs typeface="Consolas"/>
                <a:sym typeface="Consolas"/>
              </a:rPr>
              <a:t> self.</a:t>
            </a:r>
            <a:r>
              <a:rPr lang="ru" sz="1000">
                <a:solidFill>
                  <a:srgbClr val="6F42C1"/>
                </a:solidFill>
                <a:highlight>
                  <a:srgbClr val="FFFFFF"/>
                </a:highlight>
                <a:latin typeface="Consolas"/>
                <a:ea typeface="Consolas"/>
                <a:cs typeface="Consolas"/>
                <a:sym typeface="Consolas"/>
              </a:rPr>
              <a:t>conv1</a:t>
            </a:r>
            <a:r>
              <a:rPr lang="ru" sz="1000">
                <a:solidFill>
                  <a:srgbClr val="24292E"/>
                </a:solidFill>
                <a:highlight>
                  <a:srgbClr val="FFFFFF"/>
                </a:highlight>
                <a:latin typeface="Consolas"/>
                <a:ea typeface="Consolas"/>
                <a:cs typeface="Consolas"/>
                <a:sym typeface="Consolas"/>
              </a:rPr>
              <a:t>(x)</a:t>
            </a:r>
            <a:endParaRPr sz="10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rPr lang="ru" sz="1000">
                <a:solidFill>
                  <a:srgbClr val="24292E"/>
                </a:solidFill>
                <a:highlight>
                  <a:srgbClr val="FFFFFF"/>
                </a:highlight>
                <a:latin typeface="Consolas"/>
                <a:ea typeface="Consolas"/>
                <a:cs typeface="Consolas"/>
                <a:sym typeface="Consolas"/>
              </a:rPr>
              <a:t>      	out </a:t>
            </a:r>
            <a:r>
              <a:rPr lang="ru" sz="1000">
                <a:solidFill>
                  <a:srgbClr val="005CC5"/>
                </a:solidFill>
                <a:highlight>
                  <a:srgbClr val="FFFFFF"/>
                </a:highlight>
                <a:latin typeface="Consolas"/>
                <a:ea typeface="Consolas"/>
                <a:cs typeface="Consolas"/>
                <a:sym typeface="Consolas"/>
              </a:rPr>
              <a:t>=</a:t>
            </a:r>
            <a:r>
              <a:rPr lang="ru" sz="1000">
                <a:solidFill>
                  <a:srgbClr val="24292E"/>
                </a:solidFill>
                <a:highlight>
                  <a:srgbClr val="FFFFFF"/>
                </a:highlight>
                <a:latin typeface="Consolas"/>
                <a:ea typeface="Consolas"/>
                <a:cs typeface="Consolas"/>
                <a:sym typeface="Consolas"/>
              </a:rPr>
              <a:t> self.</a:t>
            </a:r>
            <a:r>
              <a:rPr lang="ru" sz="1000">
                <a:solidFill>
                  <a:srgbClr val="6F42C1"/>
                </a:solidFill>
                <a:highlight>
                  <a:srgbClr val="FFFFFF"/>
                </a:highlight>
                <a:latin typeface="Consolas"/>
                <a:ea typeface="Consolas"/>
                <a:cs typeface="Consolas"/>
                <a:sym typeface="Consolas"/>
              </a:rPr>
              <a:t>bn1</a:t>
            </a:r>
            <a:r>
              <a:rPr lang="ru" sz="1000">
                <a:solidFill>
                  <a:srgbClr val="24292E"/>
                </a:solidFill>
                <a:highlight>
                  <a:srgbClr val="FFFFFF"/>
                </a:highlight>
                <a:latin typeface="Consolas"/>
                <a:ea typeface="Consolas"/>
                <a:cs typeface="Consolas"/>
                <a:sym typeface="Consolas"/>
              </a:rPr>
              <a:t>(out)</a:t>
            </a:r>
            <a:endParaRPr sz="10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rPr lang="ru" sz="1000">
                <a:solidFill>
                  <a:srgbClr val="24292E"/>
                </a:solidFill>
                <a:highlight>
                  <a:srgbClr val="FFFFFF"/>
                </a:highlight>
                <a:latin typeface="Consolas"/>
                <a:ea typeface="Consolas"/>
                <a:cs typeface="Consolas"/>
                <a:sym typeface="Consolas"/>
              </a:rPr>
              <a:t>      	out </a:t>
            </a:r>
            <a:r>
              <a:rPr lang="ru" sz="1000">
                <a:solidFill>
                  <a:srgbClr val="005CC5"/>
                </a:solidFill>
                <a:highlight>
                  <a:srgbClr val="FFFFFF"/>
                </a:highlight>
                <a:latin typeface="Consolas"/>
                <a:ea typeface="Consolas"/>
                <a:cs typeface="Consolas"/>
                <a:sym typeface="Consolas"/>
              </a:rPr>
              <a:t>=</a:t>
            </a:r>
            <a:r>
              <a:rPr lang="ru" sz="1000">
                <a:solidFill>
                  <a:srgbClr val="24292E"/>
                </a:solidFill>
                <a:highlight>
                  <a:srgbClr val="FFFFFF"/>
                </a:highlight>
                <a:latin typeface="Consolas"/>
                <a:ea typeface="Consolas"/>
                <a:cs typeface="Consolas"/>
                <a:sym typeface="Consolas"/>
              </a:rPr>
              <a:t> self.</a:t>
            </a:r>
            <a:r>
              <a:rPr lang="ru" sz="1000">
                <a:solidFill>
                  <a:srgbClr val="6F42C1"/>
                </a:solidFill>
                <a:highlight>
                  <a:srgbClr val="FFFFFF"/>
                </a:highlight>
                <a:latin typeface="Consolas"/>
                <a:ea typeface="Consolas"/>
                <a:cs typeface="Consolas"/>
                <a:sym typeface="Consolas"/>
              </a:rPr>
              <a:t>relu</a:t>
            </a:r>
            <a:r>
              <a:rPr lang="ru" sz="1000">
                <a:solidFill>
                  <a:srgbClr val="24292E"/>
                </a:solidFill>
                <a:highlight>
                  <a:srgbClr val="FFFFFF"/>
                </a:highlight>
                <a:latin typeface="Consolas"/>
                <a:ea typeface="Consolas"/>
                <a:cs typeface="Consolas"/>
                <a:sym typeface="Consolas"/>
              </a:rPr>
              <a:t>(out)</a:t>
            </a:r>
            <a:endParaRPr sz="10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t/>
            </a:r>
            <a:endParaRPr sz="10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rPr lang="ru" sz="1000">
                <a:solidFill>
                  <a:srgbClr val="24292E"/>
                </a:solidFill>
                <a:highlight>
                  <a:srgbClr val="FFFFFF"/>
                </a:highlight>
                <a:latin typeface="Consolas"/>
                <a:ea typeface="Consolas"/>
                <a:cs typeface="Consolas"/>
                <a:sym typeface="Consolas"/>
              </a:rPr>
              <a:t>      	out </a:t>
            </a:r>
            <a:r>
              <a:rPr lang="ru" sz="1000">
                <a:solidFill>
                  <a:srgbClr val="005CC5"/>
                </a:solidFill>
                <a:highlight>
                  <a:srgbClr val="FFFFFF"/>
                </a:highlight>
                <a:latin typeface="Consolas"/>
                <a:ea typeface="Consolas"/>
                <a:cs typeface="Consolas"/>
                <a:sym typeface="Consolas"/>
              </a:rPr>
              <a:t>=</a:t>
            </a:r>
            <a:r>
              <a:rPr lang="ru" sz="1000">
                <a:solidFill>
                  <a:srgbClr val="24292E"/>
                </a:solidFill>
                <a:highlight>
                  <a:srgbClr val="FFFFFF"/>
                </a:highlight>
                <a:latin typeface="Consolas"/>
                <a:ea typeface="Consolas"/>
                <a:cs typeface="Consolas"/>
                <a:sym typeface="Consolas"/>
              </a:rPr>
              <a:t> self.</a:t>
            </a:r>
            <a:r>
              <a:rPr lang="ru" sz="1000">
                <a:solidFill>
                  <a:srgbClr val="6F42C1"/>
                </a:solidFill>
                <a:highlight>
                  <a:srgbClr val="FFFFFF"/>
                </a:highlight>
                <a:latin typeface="Consolas"/>
                <a:ea typeface="Consolas"/>
                <a:cs typeface="Consolas"/>
                <a:sym typeface="Consolas"/>
              </a:rPr>
              <a:t>conv2</a:t>
            </a:r>
            <a:r>
              <a:rPr lang="ru" sz="1000">
                <a:solidFill>
                  <a:srgbClr val="24292E"/>
                </a:solidFill>
                <a:highlight>
                  <a:srgbClr val="FFFFFF"/>
                </a:highlight>
                <a:latin typeface="Consolas"/>
                <a:ea typeface="Consolas"/>
                <a:cs typeface="Consolas"/>
                <a:sym typeface="Consolas"/>
              </a:rPr>
              <a:t>(out)</a:t>
            </a:r>
            <a:endParaRPr sz="10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rPr lang="ru" sz="1000">
                <a:solidFill>
                  <a:srgbClr val="24292E"/>
                </a:solidFill>
                <a:highlight>
                  <a:srgbClr val="FFFFFF"/>
                </a:highlight>
                <a:latin typeface="Consolas"/>
                <a:ea typeface="Consolas"/>
                <a:cs typeface="Consolas"/>
                <a:sym typeface="Consolas"/>
              </a:rPr>
              <a:t>      	out </a:t>
            </a:r>
            <a:r>
              <a:rPr lang="ru" sz="1000">
                <a:solidFill>
                  <a:srgbClr val="005CC5"/>
                </a:solidFill>
                <a:highlight>
                  <a:srgbClr val="FFFFFF"/>
                </a:highlight>
                <a:latin typeface="Consolas"/>
                <a:ea typeface="Consolas"/>
                <a:cs typeface="Consolas"/>
                <a:sym typeface="Consolas"/>
              </a:rPr>
              <a:t>=</a:t>
            </a:r>
            <a:r>
              <a:rPr lang="ru" sz="1000">
                <a:solidFill>
                  <a:srgbClr val="24292E"/>
                </a:solidFill>
                <a:highlight>
                  <a:srgbClr val="FFFFFF"/>
                </a:highlight>
                <a:latin typeface="Consolas"/>
                <a:ea typeface="Consolas"/>
                <a:cs typeface="Consolas"/>
                <a:sym typeface="Consolas"/>
              </a:rPr>
              <a:t> self.</a:t>
            </a:r>
            <a:r>
              <a:rPr lang="ru" sz="1000">
                <a:solidFill>
                  <a:srgbClr val="6F42C1"/>
                </a:solidFill>
                <a:highlight>
                  <a:srgbClr val="FFFFFF"/>
                </a:highlight>
                <a:latin typeface="Consolas"/>
                <a:ea typeface="Consolas"/>
                <a:cs typeface="Consolas"/>
                <a:sym typeface="Consolas"/>
              </a:rPr>
              <a:t>bn2</a:t>
            </a:r>
            <a:r>
              <a:rPr lang="ru" sz="1000">
                <a:solidFill>
                  <a:srgbClr val="24292E"/>
                </a:solidFill>
                <a:highlight>
                  <a:srgbClr val="FFFFFF"/>
                </a:highlight>
                <a:latin typeface="Consolas"/>
                <a:ea typeface="Consolas"/>
                <a:cs typeface="Consolas"/>
                <a:sym typeface="Consolas"/>
              </a:rPr>
              <a:t>(out)</a:t>
            </a:r>
            <a:endParaRPr sz="10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rPr lang="ru" sz="1000">
                <a:solidFill>
                  <a:srgbClr val="24292E"/>
                </a:solidFill>
                <a:highlight>
                  <a:srgbClr val="FFFFFF"/>
                </a:highlight>
                <a:latin typeface="Consolas"/>
                <a:ea typeface="Consolas"/>
                <a:cs typeface="Consolas"/>
                <a:sym typeface="Consolas"/>
              </a:rPr>
              <a:t>	</a:t>
            </a:r>
            <a:r>
              <a:rPr lang="ru" sz="900">
                <a:solidFill>
                  <a:srgbClr val="24292E"/>
                </a:solidFill>
                <a:highlight>
                  <a:srgbClr val="FFFFFF"/>
                </a:highlight>
                <a:latin typeface="Consolas"/>
                <a:ea typeface="Consolas"/>
                <a:cs typeface="Consolas"/>
                <a:sym typeface="Consolas"/>
              </a:rPr>
              <a:t>residual</a:t>
            </a:r>
            <a:r>
              <a:rPr lang="ru" sz="1000">
                <a:solidFill>
                  <a:srgbClr val="24292E"/>
                </a:solidFill>
                <a:latin typeface="Consolas"/>
                <a:ea typeface="Consolas"/>
                <a:cs typeface="Consolas"/>
                <a:sym typeface="Consolas"/>
              </a:rPr>
              <a:t> </a:t>
            </a:r>
            <a:r>
              <a:rPr lang="ru" sz="1000">
                <a:solidFill>
                  <a:srgbClr val="005CC5"/>
                </a:solidFill>
                <a:latin typeface="Consolas"/>
                <a:ea typeface="Consolas"/>
                <a:cs typeface="Consolas"/>
                <a:sym typeface="Consolas"/>
              </a:rPr>
              <a:t>=</a:t>
            </a:r>
            <a:r>
              <a:rPr lang="ru" sz="1000">
                <a:solidFill>
                  <a:srgbClr val="24292E"/>
                </a:solidFill>
                <a:latin typeface="Consolas"/>
                <a:ea typeface="Consolas"/>
                <a:cs typeface="Consolas"/>
                <a:sym typeface="Consolas"/>
              </a:rPr>
              <a:t> self.</a:t>
            </a:r>
            <a:r>
              <a:rPr lang="ru" sz="1000">
                <a:solidFill>
                  <a:srgbClr val="6F42C1"/>
                </a:solidFill>
                <a:latin typeface="Consolas"/>
                <a:ea typeface="Consolas"/>
                <a:cs typeface="Consolas"/>
                <a:sym typeface="Consolas"/>
              </a:rPr>
              <a:t>downsample</a:t>
            </a:r>
            <a:r>
              <a:rPr lang="ru" sz="1000">
                <a:solidFill>
                  <a:srgbClr val="24292E"/>
                </a:solidFill>
                <a:latin typeface="Consolas"/>
                <a:ea typeface="Consolas"/>
                <a:cs typeface="Consolas"/>
                <a:sym typeface="Consolas"/>
              </a:rPr>
              <a:t>(x)</a:t>
            </a:r>
            <a:endParaRPr sz="1000">
              <a:solidFill>
                <a:srgbClr val="24292E"/>
              </a:solidFill>
              <a:latin typeface="Consolas"/>
              <a:ea typeface="Consolas"/>
              <a:cs typeface="Consolas"/>
              <a:sym typeface="Consolas"/>
            </a:endParaRPr>
          </a:p>
          <a:p>
            <a:pPr indent="0" lvl="0" marL="0" rtl="0" algn="l">
              <a:spcBef>
                <a:spcPts val="0"/>
              </a:spcBef>
              <a:spcAft>
                <a:spcPts val="0"/>
              </a:spcAft>
              <a:buNone/>
            </a:pPr>
            <a:r>
              <a:t/>
            </a:r>
            <a:endParaRPr sz="1000">
              <a:solidFill>
                <a:srgbClr val="24292E"/>
              </a:solidFill>
              <a:highlight>
                <a:srgbClr val="FFD966"/>
              </a:highlight>
              <a:latin typeface="Consolas"/>
              <a:ea typeface="Consolas"/>
              <a:cs typeface="Consolas"/>
              <a:sym typeface="Consolas"/>
            </a:endParaRPr>
          </a:p>
          <a:p>
            <a:pPr indent="0" lvl="0" marL="457200" rtl="0" algn="l">
              <a:spcBef>
                <a:spcPts val="0"/>
              </a:spcBef>
              <a:spcAft>
                <a:spcPts val="0"/>
              </a:spcAft>
              <a:buNone/>
            </a:pPr>
            <a:r>
              <a:rPr lang="ru" sz="1000">
                <a:solidFill>
                  <a:srgbClr val="24292E"/>
                </a:solidFill>
                <a:highlight>
                  <a:schemeClr val="lt1"/>
                </a:highlight>
                <a:latin typeface="Consolas"/>
                <a:ea typeface="Consolas"/>
                <a:cs typeface="Consolas"/>
                <a:sym typeface="Consolas"/>
              </a:rPr>
              <a:t>out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a:t>
            </a:r>
            <a:r>
              <a:rPr lang="ru" sz="900">
                <a:solidFill>
                  <a:srgbClr val="24292E"/>
                </a:solidFill>
                <a:highlight>
                  <a:srgbClr val="FFFFFF"/>
                </a:highlight>
                <a:latin typeface="Consolas"/>
                <a:ea typeface="Consolas"/>
                <a:cs typeface="Consolas"/>
                <a:sym typeface="Consolas"/>
              </a:rPr>
              <a:t>residual</a:t>
            </a:r>
            <a:endParaRPr sz="1000">
              <a:solidFill>
                <a:srgbClr val="24292E"/>
              </a:solidFill>
              <a:highlight>
                <a:schemeClr val="lt1"/>
              </a:highlight>
              <a:latin typeface="Consolas"/>
              <a:ea typeface="Consolas"/>
              <a:cs typeface="Consolas"/>
              <a:sym typeface="Consolas"/>
            </a:endParaRPr>
          </a:p>
          <a:p>
            <a:pPr indent="0" lvl="0" marL="0" rtl="0" algn="l">
              <a:lnSpc>
                <a:spcPct val="142857"/>
              </a:lnSpc>
              <a:spcBef>
                <a:spcPts val="0"/>
              </a:spcBef>
              <a:spcAft>
                <a:spcPts val="0"/>
              </a:spcAft>
              <a:buNone/>
            </a:pPr>
            <a:r>
              <a:rPr lang="ru" sz="1000">
                <a:solidFill>
                  <a:srgbClr val="24292E"/>
                </a:solidFill>
                <a:highlight>
                  <a:schemeClr val="lt1"/>
                </a:highlight>
                <a:latin typeface="Consolas"/>
                <a:ea typeface="Consolas"/>
                <a:cs typeface="Consolas"/>
                <a:sym typeface="Consolas"/>
              </a:rPr>
              <a:t>      	out </a:t>
            </a:r>
            <a:r>
              <a:rPr lang="ru" sz="1000">
                <a:solidFill>
                  <a:srgbClr val="005CC5"/>
                </a:solidFill>
                <a:highlight>
                  <a:schemeClr val="lt1"/>
                </a:highlight>
                <a:latin typeface="Consolas"/>
                <a:ea typeface="Consolas"/>
                <a:cs typeface="Consolas"/>
                <a:sym typeface="Consolas"/>
              </a:rPr>
              <a:t>=</a:t>
            </a:r>
            <a:r>
              <a:rPr lang="ru" sz="1000">
                <a:solidFill>
                  <a:srgbClr val="24292E"/>
                </a:solidFill>
                <a:highlight>
                  <a:schemeClr val="lt1"/>
                </a:highlight>
                <a:latin typeface="Consolas"/>
                <a:ea typeface="Consolas"/>
                <a:cs typeface="Consolas"/>
                <a:sym typeface="Consolas"/>
              </a:rPr>
              <a:t> self.</a:t>
            </a:r>
            <a:r>
              <a:rPr lang="ru" sz="1000">
                <a:solidFill>
                  <a:srgbClr val="6F42C1"/>
                </a:solidFill>
                <a:highlight>
                  <a:schemeClr val="lt1"/>
                </a:highlight>
                <a:latin typeface="Consolas"/>
                <a:ea typeface="Consolas"/>
                <a:cs typeface="Consolas"/>
                <a:sym typeface="Consolas"/>
              </a:rPr>
              <a:t>relu</a:t>
            </a:r>
            <a:r>
              <a:rPr lang="ru" sz="1000">
                <a:solidFill>
                  <a:srgbClr val="24292E"/>
                </a:solidFill>
                <a:highlight>
                  <a:schemeClr val="lt1"/>
                </a:highlight>
                <a:latin typeface="Consolas"/>
                <a:ea typeface="Consolas"/>
                <a:cs typeface="Consolas"/>
                <a:sym typeface="Consolas"/>
              </a:rPr>
              <a:t>(out)</a:t>
            </a:r>
            <a:endParaRPr sz="1000">
              <a:solidFill>
                <a:srgbClr val="24292E"/>
              </a:solidFill>
              <a:highlight>
                <a:schemeClr val="lt1"/>
              </a:highlight>
              <a:latin typeface="Consolas"/>
              <a:ea typeface="Consolas"/>
              <a:cs typeface="Consolas"/>
              <a:sym typeface="Consolas"/>
            </a:endParaRPr>
          </a:p>
          <a:p>
            <a:pPr indent="0" lvl="0" marL="457200" rtl="0" algn="l">
              <a:lnSpc>
                <a:spcPct val="142857"/>
              </a:lnSpc>
              <a:spcBef>
                <a:spcPts val="0"/>
              </a:spcBef>
              <a:spcAft>
                <a:spcPts val="0"/>
              </a:spcAft>
              <a:buNone/>
            </a:pPr>
            <a:r>
              <a:rPr lang="ru" sz="1000">
                <a:solidFill>
                  <a:srgbClr val="D73A49"/>
                </a:solidFill>
                <a:highlight>
                  <a:srgbClr val="FFFFFF"/>
                </a:highlight>
                <a:latin typeface="Consolas"/>
                <a:ea typeface="Consolas"/>
                <a:cs typeface="Consolas"/>
                <a:sym typeface="Consolas"/>
              </a:rPr>
              <a:t>return</a:t>
            </a:r>
            <a:r>
              <a:rPr lang="ru" sz="1000">
                <a:solidFill>
                  <a:srgbClr val="24292E"/>
                </a:solidFill>
                <a:highlight>
                  <a:srgbClr val="FFFFFF"/>
                </a:highlight>
                <a:latin typeface="Consolas"/>
                <a:ea typeface="Consolas"/>
                <a:cs typeface="Consolas"/>
                <a:sym typeface="Consolas"/>
              </a:rPr>
              <a:t> out</a:t>
            </a:r>
            <a:endParaRPr sz="1000">
              <a:solidFill>
                <a:srgbClr val="24292E"/>
              </a:solidFill>
              <a:highlight>
                <a:srgbClr val="FFFFFF"/>
              </a:highlight>
              <a:latin typeface="Consolas"/>
              <a:ea typeface="Consolas"/>
              <a:cs typeface="Consolas"/>
              <a:sym typeface="Consolas"/>
            </a:endParaRPr>
          </a:p>
        </p:txBody>
      </p:sp>
      <p:sp>
        <p:nvSpPr>
          <p:cNvPr id="499" name="Google Shape;499;p57"/>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Слои остатков</a:t>
            </a:r>
            <a:endParaRPr b="1" sz="3000">
              <a:solidFill>
                <a:srgbClr val="006EE8"/>
              </a:solidFill>
              <a:latin typeface="Montserrat"/>
              <a:ea typeface="Montserrat"/>
              <a:cs typeface="Montserrat"/>
              <a:sym typeface="Montserrat"/>
            </a:endParaRPr>
          </a:p>
        </p:txBody>
      </p:sp>
      <p:cxnSp>
        <p:nvCxnSpPr>
          <p:cNvPr id="500" name="Google Shape;500;p57"/>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501" name="Google Shape;501;p57"/>
          <p:cNvPicPr preferRelativeResize="0"/>
          <p:nvPr/>
        </p:nvPicPr>
        <p:blipFill>
          <a:blip r:embed="rId3">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58"/>
          <p:cNvPicPr preferRelativeResize="0"/>
          <p:nvPr/>
        </p:nvPicPr>
        <p:blipFill>
          <a:blip r:embed="rId3">
            <a:alphaModFix/>
          </a:blip>
          <a:stretch>
            <a:fillRect/>
          </a:stretch>
        </p:blipFill>
        <p:spPr>
          <a:xfrm>
            <a:off x="152400" y="1170125"/>
            <a:ext cx="8839200" cy="3143441"/>
          </a:xfrm>
          <a:prstGeom prst="rect">
            <a:avLst/>
          </a:prstGeom>
          <a:noFill/>
          <a:ln>
            <a:noFill/>
          </a:ln>
        </p:spPr>
      </p:pic>
      <p:sp>
        <p:nvSpPr>
          <p:cNvPr id="507" name="Google Shape;507;p58"/>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ru" sz="2800">
                <a:solidFill>
                  <a:srgbClr val="006EE8"/>
                </a:solidFill>
                <a:latin typeface="Montserrat"/>
                <a:ea typeface="Montserrat"/>
                <a:cs typeface="Montserrat"/>
                <a:sym typeface="Montserrat"/>
              </a:rPr>
              <a:t>Свертки 1x1 в слоях остатков</a:t>
            </a:r>
            <a:endParaRPr b="1" sz="3000">
              <a:solidFill>
                <a:srgbClr val="006EE8"/>
              </a:solidFill>
              <a:latin typeface="Montserrat"/>
              <a:ea typeface="Montserrat"/>
              <a:cs typeface="Montserrat"/>
              <a:sym typeface="Montserrat"/>
            </a:endParaRPr>
          </a:p>
        </p:txBody>
      </p:sp>
      <p:cxnSp>
        <p:nvCxnSpPr>
          <p:cNvPr id="508" name="Google Shape;508;p58"/>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509" name="Google Shape;509;p58"/>
          <p:cNvPicPr preferRelativeResize="0"/>
          <p:nvPr/>
        </p:nvPicPr>
        <p:blipFill>
          <a:blip r:embed="rId4">
            <a:alphaModFix/>
          </a:blip>
          <a:stretch>
            <a:fillRect/>
          </a:stretch>
        </p:blipFill>
        <p:spPr>
          <a:xfrm>
            <a:off x="7504475" y="122888"/>
            <a:ext cx="1486375" cy="5326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9"/>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ru" sz="2800">
                <a:solidFill>
                  <a:srgbClr val="006EE8"/>
                </a:solidFill>
                <a:latin typeface="Montserrat"/>
                <a:ea typeface="Montserrat"/>
                <a:cs typeface="Montserrat"/>
                <a:sym typeface="Montserrat"/>
              </a:rPr>
              <a:t>Inception V3</a:t>
            </a:r>
            <a:endParaRPr b="1" sz="3000">
              <a:solidFill>
                <a:srgbClr val="006EE8"/>
              </a:solidFill>
              <a:latin typeface="Montserrat"/>
              <a:ea typeface="Montserrat"/>
              <a:cs typeface="Montserrat"/>
              <a:sym typeface="Montserrat"/>
            </a:endParaRPr>
          </a:p>
        </p:txBody>
      </p:sp>
      <p:cxnSp>
        <p:nvCxnSpPr>
          <p:cNvPr id="515" name="Google Shape;515;p59"/>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516" name="Google Shape;516;p59"/>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id="517" name="Google Shape;517;p59"/>
          <p:cNvPicPr preferRelativeResize="0"/>
          <p:nvPr/>
        </p:nvPicPr>
        <p:blipFill>
          <a:blip r:embed="rId4">
            <a:alphaModFix/>
          </a:blip>
          <a:stretch>
            <a:fillRect/>
          </a:stretch>
        </p:blipFill>
        <p:spPr>
          <a:xfrm>
            <a:off x="229350" y="922692"/>
            <a:ext cx="9144000" cy="355701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0"/>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Начало работы над задачей</a:t>
            </a:r>
            <a:endParaRPr b="1" sz="3000">
              <a:solidFill>
                <a:srgbClr val="006EE8"/>
              </a:solidFill>
              <a:latin typeface="Montserrat"/>
              <a:ea typeface="Montserrat"/>
              <a:cs typeface="Montserrat"/>
              <a:sym typeface="Montserrat"/>
            </a:endParaRPr>
          </a:p>
        </p:txBody>
      </p:sp>
      <p:cxnSp>
        <p:nvCxnSpPr>
          <p:cNvPr id="523" name="Google Shape;523;p60"/>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524" name="Google Shape;524;p60"/>
          <p:cNvPicPr preferRelativeResize="0"/>
          <p:nvPr/>
        </p:nvPicPr>
        <p:blipFill>
          <a:blip r:embed="rId3">
            <a:alphaModFix/>
          </a:blip>
          <a:stretch>
            <a:fillRect/>
          </a:stretch>
        </p:blipFill>
        <p:spPr>
          <a:xfrm>
            <a:off x="7504475" y="122888"/>
            <a:ext cx="1486375" cy="532626"/>
          </a:xfrm>
          <a:prstGeom prst="rect">
            <a:avLst/>
          </a:prstGeom>
          <a:noFill/>
          <a:ln>
            <a:noFill/>
          </a:ln>
        </p:spPr>
      </p:pic>
      <p:sp>
        <p:nvSpPr>
          <p:cNvPr id="525" name="Google Shape;525;p60"/>
          <p:cNvSpPr txBox="1"/>
          <p:nvPr/>
        </p:nvSpPr>
        <p:spPr>
          <a:xfrm>
            <a:off x="940600" y="1273975"/>
            <a:ext cx="7286700" cy="3083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006EE8"/>
              </a:buClr>
              <a:buSzPts val="2000"/>
              <a:buFont typeface="Montserrat"/>
              <a:buChar char="●"/>
            </a:pPr>
            <a:r>
              <a:rPr lang="ru" sz="2000">
                <a:solidFill>
                  <a:srgbClr val="006EE8"/>
                </a:solidFill>
                <a:latin typeface="Montserrat"/>
                <a:ea typeface="Montserrat"/>
                <a:cs typeface="Montserrat"/>
                <a:sym typeface="Montserrat"/>
              </a:rPr>
              <a:t>Проверьте данные и метки</a:t>
            </a:r>
            <a:endParaRPr sz="2000">
              <a:solidFill>
                <a:srgbClr val="006EE8"/>
              </a:solidFill>
              <a:latin typeface="Montserrat"/>
              <a:ea typeface="Montserrat"/>
              <a:cs typeface="Montserrat"/>
              <a:sym typeface="Montserrat"/>
            </a:endParaRPr>
          </a:p>
          <a:p>
            <a:pPr indent="-355600" lvl="0" marL="457200" rtl="0" algn="l">
              <a:spcBef>
                <a:spcPts val="0"/>
              </a:spcBef>
              <a:spcAft>
                <a:spcPts val="0"/>
              </a:spcAft>
              <a:buClr>
                <a:srgbClr val="006EE8"/>
              </a:buClr>
              <a:buSzPts val="2000"/>
              <a:buFont typeface="Montserrat"/>
              <a:buChar char="●"/>
            </a:pPr>
            <a:r>
              <a:rPr lang="ru" sz="2000">
                <a:solidFill>
                  <a:srgbClr val="006EE8"/>
                </a:solidFill>
                <a:latin typeface="Montserrat"/>
                <a:ea typeface="Montserrat"/>
                <a:cs typeface="Montserrat"/>
                <a:sym typeface="Montserrat"/>
              </a:rPr>
              <a:t>Сделайте тупой бейзлайн, например, линейную модель</a:t>
            </a:r>
            <a:endParaRPr sz="2000">
              <a:solidFill>
                <a:srgbClr val="006EE8"/>
              </a:solidFill>
              <a:latin typeface="Montserrat"/>
              <a:ea typeface="Montserrat"/>
              <a:cs typeface="Montserrat"/>
              <a:sym typeface="Montserrat"/>
            </a:endParaRPr>
          </a:p>
          <a:p>
            <a:pPr indent="-355600" lvl="0" marL="457200" rtl="0" algn="l">
              <a:spcBef>
                <a:spcPts val="0"/>
              </a:spcBef>
              <a:spcAft>
                <a:spcPts val="0"/>
              </a:spcAft>
              <a:buClr>
                <a:srgbClr val="006EE8"/>
              </a:buClr>
              <a:buSzPts val="2000"/>
              <a:buFont typeface="Montserrat"/>
              <a:buChar char="●"/>
            </a:pPr>
            <a:r>
              <a:rPr lang="ru" sz="2000">
                <a:solidFill>
                  <a:srgbClr val="006EE8"/>
                </a:solidFill>
                <a:latin typeface="Montserrat"/>
                <a:ea typeface="Montserrat"/>
                <a:cs typeface="Montserrat"/>
                <a:sym typeface="Montserrat"/>
              </a:rPr>
              <a:t>Используйте предобученные модели (resnet, vgg)</a:t>
            </a:r>
            <a:endParaRPr sz="2000">
              <a:solidFill>
                <a:srgbClr val="006EE8"/>
              </a:solidFill>
              <a:latin typeface="Montserrat"/>
              <a:ea typeface="Montserrat"/>
              <a:cs typeface="Montserrat"/>
              <a:sym typeface="Montserrat"/>
            </a:endParaRPr>
          </a:p>
          <a:p>
            <a:pPr indent="-355600" lvl="0" marL="457200" rtl="0" algn="l">
              <a:spcBef>
                <a:spcPts val="0"/>
              </a:spcBef>
              <a:spcAft>
                <a:spcPts val="0"/>
              </a:spcAft>
              <a:buClr>
                <a:srgbClr val="006EE8"/>
              </a:buClr>
              <a:buSzPts val="2000"/>
              <a:buFont typeface="Montserrat"/>
              <a:buChar char="●"/>
            </a:pPr>
            <a:r>
              <a:rPr lang="ru" sz="2000">
                <a:solidFill>
                  <a:srgbClr val="006EE8"/>
                </a:solidFill>
                <a:latin typeface="Montserrat"/>
                <a:ea typeface="Montserrat"/>
                <a:cs typeface="Montserrat"/>
                <a:sym typeface="Montserrat"/>
              </a:rPr>
              <a:t>Используйте Adam</a:t>
            </a:r>
            <a:endParaRPr sz="2000">
              <a:solidFill>
                <a:srgbClr val="006EE8"/>
              </a:solidFill>
              <a:latin typeface="Montserrat"/>
              <a:ea typeface="Montserrat"/>
              <a:cs typeface="Montserrat"/>
              <a:sym typeface="Montserrat"/>
            </a:endParaRPr>
          </a:p>
          <a:p>
            <a:pPr indent="-355600" lvl="0" marL="457200" rtl="0" algn="l">
              <a:spcBef>
                <a:spcPts val="0"/>
              </a:spcBef>
              <a:spcAft>
                <a:spcPts val="0"/>
              </a:spcAft>
              <a:buClr>
                <a:srgbClr val="006EE8"/>
              </a:buClr>
              <a:buSzPts val="2000"/>
              <a:buFont typeface="Montserrat"/>
              <a:buChar char="●"/>
            </a:pPr>
            <a:r>
              <a:rPr lang="ru" sz="2000">
                <a:solidFill>
                  <a:srgbClr val="006EE8"/>
                </a:solidFill>
                <a:latin typeface="Montserrat"/>
                <a:ea typeface="Montserrat"/>
                <a:cs typeface="Montserrat"/>
                <a:sym typeface="Montserrat"/>
              </a:rPr>
              <a:t>Отключите батч-нормализацию и дропауты</a:t>
            </a:r>
            <a:endParaRPr sz="2000">
              <a:solidFill>
                <a:srgbClr val="006EE8"/>
              </a:solidFill>
              <a:latin typeface="Montserrat"/>
              <a:ea typeface="Montserrat"/>
              <a:cs typeface="Montserrat"/>
              <a:sym typeface="Montserrat"/>
            </a:endParaRPr>
          </a:p>
          <a:p>
            <a:pPr indent="-355600" lvl="0" marL="457200" rtl="0" algn="l">
              <a:spcBef>
                <a:spcPts val="0"/>
              </a:spcBef>
              <a:spcAft>
                <a:spcPts val="0"/>
              </a:spcAft>
              <a:buClr>
                <a:srgbClr val="006EE8"/>
              </a:buClr>
              <a:buSzPts val="2000"/>
              <a:buFont typeface="Montserrat"/>
              <a:buChar char="●"/>
            </a:pPr>
            <a:r>
              <a:rPr lang="ru" sz="2000">
                <a:solidFill>
                  <a:srgbClr val="006EE8"/>
                </a:solidFill>
                <a:latin typeface="Montserrat"/>
                <a:ea typeface="Montserrat"/>
                <a:cs typeface="Montserrat"/>
                <a:sym typeface="Montserrat"/>
              </a:rPr>
              <a:t>Попробуйте переобучить модель на тренировочных данных</a:t>
            </a:r>
            <a:endParaRPr sz="2000">
              <a:solidFill>
                <a:srgbClr val="006EE8"/>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1"/>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800">
                <a:solidFill>
                  <a:srgbClr val="006EE8"/>
                </a:solidFill>
                <a:latin typeface="Montserrat"/>
                <a:ea typeface="Montserrat"/>
                <a:cs typeface="Montserrat"/>
                <a:sym typeface="Montserrat"/>
              </a:rPr>
              <a:t>Улучшение модели</a:t>
            </a:r>
            <a:endParaRPr b="1" sz="3000">
              <a:solidFill>
                <a:srgbClr val="006EE8"/>
              </a:solidFill>
              <a:latin typeface="Montserrat"/>
              <a:ea typeface="Montserrat"/>
              <a:cs typeface="Montserrat"/>
              <a:sym typeface="Montserrat"/>
            </a:endParaRPr>
          </a:p>
        </p:txBody>
      </p:sp>
      <p:cxnSp>
        <p:nvCxnSpPr>
          <p:cNvPr id="531" name="Google Shape;531;p61"/>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pic>
        <p:nvPicPr>
          <p:cNvPr id="532" name="Google Shape;532;p61"/>
          <p:cNvPicPr preferRelativeResize="0"/>
          <p:nvPr/>
        </p:nvPicPr>
        <p:blipFill>
          <a:blip r:embed="rId3">
            <a:alphaModFix/>
          </a:blip>
          <a:stretch>
            <a:fillRect/>
          </a:stretch>
        </p:blipFill>
        <p:spPr>
          <a:xfrm>
            <a:off x="7504475" y="122888"/>
            <a:ext cx="1486375" cy="532626"/>
          </a:xfrm>
          <a:prstGeom prst="rect">
            <a:avLst/>
          </a:prstGeom>
          <a:noFill/>
          <a:ln>
            <a:noFill/>
          </a:ln>
        </p:spPr>
      </p:pic>
      <p:sp>
        <p:nvSpPr>
          <p:cNvPr id="533" name="Google Shape;533;p61"/>
          <p:cNvSpPr txBox="1"/>
          <p:nvPr/>
        </p:nvSpPr>
        <p:spPr>
          <a:xfrm>
            <a:off x="940600" y="1273975"/>
            <a:ext cx="7286700" cy="3083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006EE8"/>
              </a:buClr>
              <a:buSzPts val="2000"/>
              <a:buFont typeface="Montserrat"/>
              <a:buChar char="●"/>
            </a:pPr>
            <a:r>
              <a:rPr lang="ru" sz="2000">
                <a:solidFill>
                  <a:srgbClr val="006EE8"/>
                </a:solidFill>
                <a:latin typeface="Montserrat"/>
                <a:ea typeface="Montserrat"/>
                <a:cs typeface="Montserrat"/>
                <a:sym typeface="Montserrat"/>
              </a:rPr>
              <a:t>Следите за результатами на валидационной выборке</a:t>
            </a:r>
            <a:endParaRPr sz="2000">
              <a:solidFill>
                <a:srgbClr val="006EE8"/>
              </a:solidFill>
              <a:latin typeface="Montserrat"/>
              <a:ea typeface="Montserrat"/>
              <a:cs typeface="Montserrat"/>
              <a:sym typeface="Montserrat"/>
            </a:endParaRPr>
          </a:p>
          <a:p>
            <a:pPr indent="-355600" lvl="0" marL="457200" rtl="0" algn="l">
              <a:spcBef>
                <a:spcPts val="0"/>
              </a:spcBef>
              <a:spcAft>
                <a:spcPts val="0"/>
              </a:spcAft>
              <a:buClr>
                <a:srgbClr val="006EE8"/>
              </a:buClr>
              <a:buSzPts val="2000"/>
              <a:buFont typeface="Montserrat"/>
              <a:buChar char="●"/>
            </a:pPr>
            <a:r>
              <a:rPr lang="ru" sz="2000">
                <a:solidFill>
                  <a:srgbClr val="006EE8"/>
                </a:solidFill>
                <a:latin typeface="Montserrat"/>
                <a:ea typeface="Montserrat"/>
                <a:cs typeface="Montserrat"/>
                <a:sym typeface="Montserrat"/>
              </a:rPr>
              <a:t>Используйте SGD с импульсом</a:t>
            </a:r>
            <a:endParaRPr sz="2000">
              <a:solidFill>
                <a:srgbClr val="006EE8"/>
              </a:solidFill>
              <a:latin typeface="Montserrat"/>
              <a:ea typeface="Montserrat"/>
              <a:cs typeface="Montserrat"/>
              <a:sym typeface="Montserrat"/>
            </a:endParaRPr>
          </a:p>
          <a:p>
            <a:pPr indent="-355600" lvl="0" marL="457200" rtl="0" algn="l">
              <a:spcBef>
                <a:spcPts val="0"/>
              </a:spcBef>
              <a:spcAft>
                <a:spcPts val="0"/>
              </a:spcAft>
              <a:buClr>
                <a:srgbClr val="006EE8"/>
              </a:buClr>
              <a:buSzPts val="2000"/>
              <a:buFont typeface="Montserrat"/>
              <a:buChar char="●"/>
            </a:pPr>
            <a:r>
              <a:rPr lang="ru" sz="2000">
                <a:solidFill>
                  <a:srgbClr val="006EE8"/>
                </a:solidFill>
                <a:latin typeface="Montserrat"/>
                <a:ea typeface="Montserrat"/>
                <a:cs typeface="Montserrat"/>
                <a:sym typeface="Montserrat"/>
              </a:rPr>
              <a:t>Включите батч-нормализацию и дропауты</a:t>
            </a:r>
            <a:endParaRPr sz="2000">
              <a:solidFill>
                <a:srgbClr val="006EE8"/>
              </a:solidFill>
              <a:latin typeface="Montserrat"/>
              <a:ea typeface="Montserrat"/>
              <a:cs typeface="Montserrat"/>
              <a:sym typeface="Montserrat"/>
            </a:endParaRPr>
          </a:p>
          <a:p>
            <a:pPr indent="-355600" lvl="0" marL="457200" rtl="0" algn="l">
              <a:spcBef>
                <a:spcPts val="0"/>
              </a:spcBef>
              <a:spcAft>
                <a:spcPts val="0"/>
              </a:spcAft>
              <a:buClr>
                <a:srgbClr val="006EE8"/>
              </a:buClr>
              <a:buSzPts val="2000"/>
              <a:buFont typeface="Montserrat"/>
              <a:buChar char="●"/>
            </a:pPr>
            <a:r>
              <a:rPr lang="ru" sz="2000">
                <a:solidFill>
                  <a:srgbClr val="006EE8"/>
                </a:solidFill>
                <a:latin typeface="Montserrat"/>
                <a:ea typeface="Montserrat"/>
                <a:cs typeface="Montserrat"/>
                <a:sym typeface="Montserrat"/>
              </a:rPr>
              <a:t>Увеличьте датасет с помощью аугментаций</a:t>
            </a:r>
            <a:endParaRPr sz="2000">
              <a:solidFill>
                <a:srgbClr val="006EE8"/>
              </a:solidFill>
              <a:latin typeface="Montserrat"/>
              <a:ea typeface="Montserrat"/>
              <a:cs typeface="Montserrat"/>
              <a:sym typeface="Montserrat"/>
            </a:endParaRPr>
          </a:p>
          <a:p>
            <a:pPr indent="-355600" lvl="0" marL="457200" rtl="0" algn="l">
              <a:spcBef>
                <a:spcPts val="0"/>
              </a:spcBef>
              <a:spcAft>
                <a:spcPts val="0"/>
              </a:spcAft>
              <a:buClr>
                <a:srgbClr val="006EE8"/>
              </a:buClr>
              <a:buSzPts val="2000"/>
              <a:buFont typeface="Montserrat"/>
              <a:buChar char="●"/>
            </a:pPr>
            <a:r>
              <a:rPr lang="ru" sz="2000">
                <a:solidFill>
                  <a:srgbClr val="006EE8"/>
                </a:solidFill>
                <a:latin typeface="Montserrat"/>
                <a:ea typeface="Montserrat"/>
                <a:cs typeface="Montserrat"/>
                <a:sym typeface="Montserrat"/>
              </a:rPr>
              <a:t>Используйте ансамбли моделей</a:t>
            </a:r>
            <a:endParaRPr sz="2000">
              <a:solidFill>
                <a:srgbClr val="006EE8"/>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Dropout</a:t>
            </a:r>
            <a:endParaRPr b="1" sz="3000">
              <a:solidFill>
                <a:srgbClr val="006EE8"/>
              </a:solidFill>
              <a:latin typeface="Montserrat"/>
              <a:ea typeface="Montserrat"/>
              <a:cs typeface="Montserrat"/>
              <a:sym typeface="Montserrat"/>
            </a:endParaRPr>
          </a:p>
        </p:txBody>
      </p:sp>
      <p:cxnSp>
        <p:nvCxnSpPr>
          <p:cNvPr id="91" name="Google Shape;91;p17"/>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92" name="Google Shape;92;p17"/>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93" name="Google Shape;93;p17"/>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id="94" name="Google Shape;94;p17"/>
          <p:cNvPicPr preferRelativeResize="0"/>
          <p:nvPr/>
        </p:nvPicPr>
        <p:blipFill>
          <a:blip r:embed="rId4">
            <a:alphaModFix/>
          </a:blip>
          <a:stretch>
            <a:fillRect/>
          </a:stretch>
        </p:blipFill>
        <p:spPr>
          <a:xfrm>
            <a:off x="523875" y="1051093"/>
            <a:ext cx="8096250" cy="3257550"/>
          </a:xfrm>
          <a:prstGeom prst="rect">
            <a:avLst/>
          </a:prstGeom>
          <a:noFill/>
          <a:ln>
            <a:noFill/>
          </a:ln>
        </p:spPr>
      </p:pic>
      <p:sp>
        <p:nvSpPr>
          <p:cNvPr id="95" name="Google Shape;95;p17"/>
          <p:cNvSpPr txBox="1"/>
          <p:nvPr/>
        </p:nvSpPr>
        <p:spPr>
          <a:xfrm>
            <a:off x="229350" y="4353600"/>
            <a:ext cx="4166400" cy="789900"/>
          </a:xfrm>
          <a:prstGeom prst="rect">
            <a:avLst/>
          </a:prstGeom>
          <a:noFill/>
          <a:ln>
            <a:noFill/>
          </a:ln>
        </p:spPr>
        <p:txBody>
          <a:bodyPr anchorCtr="0" anchor="t" bIns="91425" lIns="91425" spcFirstLastPara="1" rIns="91425" wrap="square" tIns="91425">
            <a:noAutofit/>
          </a:bodyPr>
          <a:lstStyle/>
          <a:p>
            <a:pPr indent="0" lvl="0" marL="0" rtl="0" algn="l">
              <a:lnSpc>
                <a:spcPct val="90600"/>
              </a:lnSpc>
              <a:spcBef>
                <a:spcPts val="0"/>
              </a:spcBef>
              <a:spcAft>
                <a:spcPts val="0"/>
              </a:spcAft>
              <a:buNone/>
            </a:pPr>
            <a:r>
              <a:rPr lang="ru" sz="1200">
                <a:solidFill>
                  <a:schemeClr val="dk1"/>
                </a:solidFill>
                <a:highlight>
                  <a:srgbClr val="FFFFFF"/>
                </a:highlight>
                <a:latin typeface="Montserrat"/>
                <a:ea typeface="Montserrat"/>
                <a:cs typeface="Montserrat"/>
                <a:sym typeface="Montserrat"/>
              </a:rPr>
              <a:t>Multiple Instance Fuzzy Inference Neural Networks</a:t>
            </a:r>
            <a:endParaRPr sz="1200">
              <a:solidFill>
                <a:schemeClr val="dk1"/>
              </a:solidFill>
              <a:highlight>
                <a:srgbClr val="FFFFFF"/>
              </a:highlight>
              <a:latin typeface="Montserrat"/>
              <a:ea typeface="Montserrat"/>
              <a:cs typeface="Montserrat"/>
              <a:sym typeface="Montserrat"/>
            </a:endParaRPr>
          </a:p>
          <a:p>
            <a:pPr indent="0" lvl="0" marL="0" rtl="0" algn="l">
              <a:lnSpc>
                <a:spcPct val="90600"/>
              </a:lnSpc>
              <a:spcBef>
                <a:spcPts val="0"/>
              </a:spcBef>
              <a:spcAft>
                <a:spcPts val="0"/>
              </a:spcAft>
              <a:buNone/>
            </a:pPr>
            <a:r>
              <a:rPr lang="ru" sz="1200">
                <a:solidFill>
                  <a:schemeClr val="dk1"/>
                </a:solidFill>
                <a:highlight>
                  <a:srgbClr val="FFFFFF"/>
                </a:highlight>
                <a:latin typeface="Montserrat"/>
                <a:ea typeface="Montserrat"/>
                <a:cs typeface="Montserrat"/>
                <a:sym typeface="Montserrat"/>
              </a:rPr>
              <a:t>Amine B. Khalifa, Hichem Frigui</a:t>
            </a:r>
            <a:br>
              <a:rPr lang="ru" sz="1200">
                <a:solidFill>
                  <a:schemeClr val="dk1"/>
                </a:solidFill>
                <a:highlight>
                  <a:srgbClr val="FFFFFF"/>
                </a:highlight>
                <a:latin typeface="Montserrat"/>
                <a:ea typeface="Montserrat"/>
                <a:cs typeface="Montserrat"/>
                <a:sym typeface="Montserrat"/>
              </a:rPr>
            </a:br>
            <a:r>
              <a:rPr lang="ru" sz="1200">
                <a:highlight>
                  <a:srgbClr val="FFFFFF"/>
                </a:highlight>
                <a:latin typeface="Montserrat"/>
                <a:ea typeface="Montserrat"/>
                <a:cs typeface="Montserrat"/>
                <a:sym typeface="Montserrat"/>
              </a:rPr>
              <a:t>arXiv:1610.04973v1  [cs.NE]  17 Oct 2016</a:t>
            </a:r>
            <a:endParaRPr sz="1200">
              <a:highlight>
                <a:srgbClr val="FFFFFF"/>
              </a:highlight>
              <a:latin typeface="Montserrat"/>
              <a:ea typeface="Montserrat"/>
              <a:cs typeface="Montserrat"/>
              <a:sym typeface="Montserra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EE8"/>
        </a:solidFill>
      </p:bgPr>
    </p:bg>
    <p:spTree>
      <p:nvGrpSpPr>
        <p:cNvPr id="537" name="Shape 537"/>
        <p:cNvGrpSpPr/>
        <p:nvPr/>
      </p:nvGrpSpPr>
      <p:grpSpPr>
        <a:xfrm>
          <a:off x="0" y="0"/>
          <a:ext cx="0" cy="0"/>
          <a:chOff x="0" y="0"/>
          <a:chExt cx="0" cy="0"/>
        </a:xfrm>
      </p:grpSpPr>
      <p:sp>
        <p:nvSpPr>
          <p:cNvPr id="538" name="Google Shape;538;p62"/>
          <p:cNvSpPr txBox="1"/>
          <p:nvPr>
            <p:ph idx="1" type="body"/>
          </p:nvPr>
        </p:nvSpPr>
        <p:spPr>
          <a:xfrm>
            <a:off x="238373" y="1579650"/>
            <a:ext cx="4396200" cy="235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ru" sz="4800">
                <a:solidFill>
                  <a:srgbClr val="FFFFFF"/>
                </a:solidFill>
                <a:latin typeface="Montserrat"/>
                <a:ea typeface="Montserrat"/>
                <a:cs typeface="Montserrat"/>
                <a:sym typeface="Montserrat"/>
              </a:rPr>
              <a:t>Спасибо за внимание!</a:t>
            </a:r>
            <a:endParaRPr b="1" sz="4800">
              <a:solidFill>
                <a:srgbClr val="FFFFFF"/>
              </a:solidFill>
              <a:latin typeface="Montserrat"/>
              <a:ea typeface="Montserrat"/>
              <a:cs typeface="Montserrat"/>
              <a:sym typeface="Montserrat"/>
            </a:endParaRPr>
          </a:p>
        </p:txBody>
      </p:sp>
      <p:pic>
        <p:nvPicPr>
          <p:cNvPr id="539" name="Google Shape;539;p62"/>
          <p:cNvPicPr preferRelativeResize="0"/>
          <p:nvPr/>
        </p:nvPicPr>
        <p:blipFill>
          <a:blip r:embed="rId3">
            <a:alphaModFix/>
          </a:blip>
          <a:stretch>
            <a:fillRect/>
          </a:stretch>
        </p:blipFill>
        <p:spPr>
          <a:xfrm>
            <a:off x="213875" y="199075"/>
            <a:ext cx="1069586" cy="371374"/>
          </a:xfrm>
          <a:prstGeom prst="rect">
            <a:avLst/>
          </a:prstGeom>
          <a:noFill/>
          <a:ln>
            <a:noFill/>
          </a:ln>
        </p:spPr>
      </p:pic>
      <p:pic>
        <p:nvPicPr>
          <p:cNvPr id="540" name="Google Shape;540;p62"/>
          <p:cNvPicPr preferRelativeResize="0"/>
          <p:nvPr/>
        </p:nvPicPr>
        <p:blipFill>
          <a:blip r:embed="rId4">
            <a:alphaModFix/>
          </a:blip>
          <a:stretch>
            <a:fillRect/>
          </a:stretch>
        </p:blipFill>
        <p:spPr>
          <a:xfrm>
            <a:off x="1369185" y="239513"/>
            <a:ext cx="810691" cy="290495"/>
          </a:xfrm>
          <a:prstGeom prst="rect">
            <a:avLst/>
          </a:prstGeom>
          <a:noFill/>
          <a:ln>
            <a:noFill/>
          </a:ln>
        </p:spPr>
      </p:pic>
      <p:cxnSp>
        <p:nvCxnSpPr>
          <p:cNvPr id="541" name="Google Shape;541;p62"/>
          <p:cNvCxnSpPr/>
          <p:nvPr/>
        </p:nvCxnSpPr>
        <p:spPr>
          <a:xfrm>
            <a:off x="5970196" y="2998675"/>
            <a:ext cx="18300" cy="3157800"/>
          </a:xfrm>
          <a:prstGeom prst="straightConnector1">
            <a:avLst/>
          </a:prstGeom>
          <a:noFill/>
          <a:ln cap="flat" cmpd="sng" w="9525">
            <a:solidFill>
              <a:srgbClr val="FFFFFF"/>
            </a:solidFill>
            <a:prstDash val="solid"/>
            <a:round/>
            <a:headEnd len="med" w="med" type="none"/>
            <a:tailEnd len="med" w="med" type="none"/>
          </a:ln>
        </p:spPr>
      </p:cxnSp>
      <p:sp>
        <p:nvSpPr>
          <p:cNvPr id="542" name="Google Shape;542;p62"/>
          <p:cNvSpPr txBox="1"/>
          <p:nvPr/>
        </p:nvSpPr>
        <p:spPr>
          <a:xfrm>
            <a:off x="6330179" y="2894799"/>
            <a:ext cx="4339200" cy="11757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ru" sz="1000">
                <a:solidFill>
                  <a:srgbClr val="FFFFFF"/>
                </a:solidFill>
                <a:latin typeface="Montserrat Medium"/>
                <a:ea typeface="Montserrat Medium"/>
                <a:cs typeface="Montserrat Medium"/>
                <a:sym typeface="Montserrat Medium"/>
              </a:rPr>
              <a:t>support@bitronicslab.com</a:t>
            </a:r>
            <a:endParaRPr sz="1000">
              <a:solidFill>
                <a:srgbClr val="FFFFFF"/>
              </a:solidFill>
              <a:latin typeface="Montserrat Medium"/>
              <a:ea typeface="Montserrat Medium"/>
              <a:cs typeface="Montserrat Medium"/>
              <a:sym typeface="Montserrat Medium"/>
            </a:endParaRPr>
          </a:p>
          <a:p>
            <a:pPr indent="0" lvl="0" marL="0" rtl="0" algn="l">
              <a:lnSpc>
                <a:spcPct val="200000"/>
              </a:lnSpc>
              <a:spcBef>
                <a:spcPts val="0"/>
              </a:spcBef>
              <a:spcAft>
                <a:spcPts val="0"/>
              </a:spcAft>
              <a:buNone/>
            </a:pPr>
            <a:r>
              <a:rPr lang="ru" sz="1000">
                <a:solidFill>
                  <a:srgbClr val="FFFFFF"/>
                </a:solidFill>
                <a:latin typeface="Montserrat Medium"/>
                <a:ea typeface="Montserrat Medium"/>
                <a:cs typeface="Montserrat Medium"/>
                <a:sym typeface="Montserrat Medium"/>
              </a:rPr>
              <a:t>www.bitronicslab.com</a:t>
            </a:r>
            <a:endParaRPr sz="1000">
              <a:solidFill>
                <a:srgbClr val="FFFFFF"/>
              </a:solidFill>
              <a:latin typeface="Montserrat Medium"/>
              <a:ea typeface="Montserrat Medium"/>
              <a:cs typeface="Montserrat Medium"/>
              <a:sym typeface="Montserrat Medium"/>
            </a:endParaRPr>
          </a:p>
          <a:p>
            <a:pPr indent="0" lvl="0" marL="0" rtl="0" algn="l">
              <a:lnSpc>
                <a:spcPct val="200000"/>
              </a:lnSpc>
              <a:spcBef>
                <a:spcPts val="0"/>
              </a:spcBef>
              <a:spcAft>
                <a:spcPts val="0"/>
              </a:spcAft>
              <a:buNone/>
            </a:pPr>
            <a:r>
              <a:rPr lang="ru" sz="1000">
                <a:solidFill>
                  <a:srgbClr val="FFFFFF"/>
                </a:solidFill>
                <a:uFill>
                  <a:noFill/>
                </a:uFill>
                <a:latin typeface="Montserrat Medium"/>
                <a:ea typeface="Montserrat Medium"/>
                <a:cs typeface="Montserrat Medium"/>
                <a:sym typeface="Montserrat Medium"/>
                <a:hlinkClick r:id="rId5">
                  <a:extLst>
                    <a:ext uri="{A12FA001-AC4F-418D-AE19-62706E023703}">
                      <ahyp:hlinkClr val="tx"/>
                    </a:ext>
                  </a:extLst>
                </a:hlinkClick>
              </a:rPr>
              <a:t>vk.com/</a:t>
            </a:r>
            <a:r>
              <a:rPr lang="ru" sz="1000">
                <a:solidFill>
                  <a:srgbClr val="FFFFFF"/>
                </a:solidFill>
                <a:latin typeface="Montserrat Medium"/>
                <a:ea typeface="Montserrat Medium"/>
                <a:cs typeface="Montserrat Medium"/>
                <a:sym typeface="Montserrat Medium"/>
              </a:rPr>
              <a:t>bitronicslab</a:t>
            </a:r>
            <a:endParaRPr sz="1000">
              <a:solidFill>
                <a:srgbClr val="FFFFFF"/>
              </a:solidFill>
              <a:latin typeface="Montserrat Medium"/>
              <a:ea typeface="Montserrat Medium"/>
              <a:cs typeface="Montserrat Medium"/>
              <a:sym typeface="Montserrat Medium"/>
            </a:endParaRPr>
          </a:p>
          <a:p>
            <a:pPr indent="0" lvl="0" marL="0" rtl="0" algn="l">
              <a:lnSpc>
                <a:spcPct val="200000"/>
              </a:lnSpc>
              <a:spcBef>
                <a:spcPts val="0"/>
              </a:spcBef>
              <a:spcAft>
                <a:spcPts val="0"/>
              </a:spcAft>
              <a:buNone/>
            </a:pPr>
            <a:r>
              <a:t/>
            </a:r>
            <a:endParaRPr sz="1000">
              <a:solidFill>
                <a:srgbClr val="FFFFFF"/>
              </a:solidFill>
              <a:highlight>
                <a:srgbClr val="073763"/>
              </a:highlight>
              <a:latin typeface="Montserrat Medium"/>
              <a:ea typeface="Montserrat Medium"/>
              <a:cs typeface="Montserrat Medium"/>
              <a:sym typeface="Montserrat Medium"/>
            </a:endParaRPr>
          </a:p>
        </p:txBody>
      </p:sp>
      <p:pic>
        <p:nvPicPr>
          <p:cNvPr id="543" name="Google Shape;543;p62"/>
          <p:cNvPicPr preferRelativeResize="0"/>
          <p:nvPr/>
        </p:nvPicPr>
        <p:blipFill>
          <a:blip r:embed="rId6">
            <a:alphaModFix/>
          </a:blip>
          <a:stretch>
            <a:fillRect/>
          </a:stretch>
        </p:blipFill>
        <p:spPr>
          <a:xfrm>
            <a:off x="5881909" y="2759576"/>
            <a:ext cx="652840" cy="656370"/>
          </a:xfrm>
          <a:prstGeom prst="rect">
            <a:avLst/>
          </a:prstGeom>
          <a:noFill/>
          <a:ln>
            <a:noFill/>
          </a:ln>
        </p:spPr>
      </p:pic>
      <p:pic>
        <p:nvPicPr>
          <p:cNvPr id="544" name="Google Shape;544;p62"/>
          <p:cNvPicPr preferRelativeResize="0"/>
          <p:nvPr/>
        </p:nvPicPr>
        <p:blipFill>
          <a:blip r:embed="rId7">
            <a:alphaModFix/>
          </a:blip>
          <a:stretch>
            <a:fillRect/>
          </a:stretch>
        </p:blipFill>
        <p:spPr>
          <a:xfrm>
            <a:off x="5881908" y="3045958"/>
            <a:ext cx="652840" cy="659899"/>
          </a:xfrm>
          <a:prstGeom prst="rect">
            <a:avLst/>
          </a:prstGeom>
          <a:noFill/>
          <a:ln>
            <a:noFill/>
          </a:ln>
        </p:spPr>
      </p:pic>
      <p:pic>
        <p:nvPicPr>
          <p:cNvPr id="545" name="Google Shape;545;p62"/>
          <p:cNvPicPr preferRelativeResize="0"/>
          <p:nvPr/>
        </p:nvPicPr>
        <p:blipFill>
          <a:blip r:embed="rId8">
            <a:alphaModFix/>
          </a:blip>
          <a:stretch>
            <a:fillRect/>
          </a:stretch>
        </p:blipFill>
        <p:spPr>
          <a:xfrm>
            <a:off x="5881913" y="3382326"/>
            <a:ext cx="652840" cy="6069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Аугментации</a:t>
            </a:r>
            <a:endParaRPr b="1" sz="3000">
              <a:solidFill>
                <a:srgbClr val="006EE8"/>
              </a:solidFill>
              <a:latin typeface="Montserrat"/>
              <a:ea typeface="Montserrat"/>
              <a:cs typeface="Montserrat"/>
              <a:sym typeface="Montserrat"/>
            </a:endParaRPr>
          </a:p>
        </p:txBody>
      </p:sp>
      <p:cxnSp>
        <p:nvCxnSpPr>
          <p:cNvPr id="101" name="Google Shape;101;p18"/>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102" name="Google Shape;102;p18"/>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103" name="Google Shape;103;p18"/>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id="104" name="Google Shape;104;p18"/>
          <p:cNvPicPr preferRelativeResize="0"/>
          <p:nvPr/>
        </p:nvPicPr>
        <p:blipFill>
          <a:blip r:embed="rId4">
            <a:alphaModFix/>
          </a:blip>
          <a:stretch>
            <a:fillRect/>
          </a:stretch>
        </p:blipFill>
        <p:spPr>
          <a:xfrm>
            <a:off x="152400" y="1135706"/>
            <a:ext cx="8839200" cy="3132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Аугментации</a:t>
            </a:r>
            <a:endParaRPr b="1" sz="3000">
              <a:solidFill>
                <a:srgbClr val="006EE8"/>
              </a:solidFill>
              <a:latin typeface="Montserrat"/>
              <a:ea typeface="Montserrat"/>
              <a:cs typeface="Montserrat"/>
              <a:sym typeface="Montserrat"/>
            </a:endParaRPr>
          </a:p>
        </p:txBody>
      </p:sp>
      <p:cxnSp>
        <p:nvCxnSpPr>
          <p:cNvPr id="110" name="Google Shape;110;p19"/>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111" name="Google Shape;111;p19"/>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112" name="Google Shape;112;p19"/>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id="113" name="Google Shape;113;p19"/>
          <p:cNvPicPr preferRelativeResize="0"/>
          <p:nvPr/>
        </p:nvPicPr>
        <p:blipFill>
          <a:blip r:embed="rId4">
            <a:alphaModFix/>
          </a:blip>
          <a:stretch>
            <a:fillRect/>
          </a:stretch>
        </p:blipFill>
        <p:spPr>
          <a:xfrm>
            <a:off x="1048725" y="1024725"/>
            <a:ext cx="6516726" cy="3665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Аугментации</a:t>
            </a:r>
            <a:endParaRPr b="1" sz="3000">
              <a:solidFill>
                <a:srgbClr val="006EE8"/>
              </a:solidFill>
              <a:latin typeface="Montserrat"/>
              <a:ea typeface="Montserrat"/>
              <a:cs typeface="Montserrat"/>
              <a:sym typeface="Montserrat"/>
            </a:endParaRPr>
          </a:p>
        </p:txBody>
      </p:sp>
      <p:cxnSp>
        <p:nvCxnSpPr>
          <p:cNvPr id="119" name="Google Shape;119;p20"/>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120" name="Google Shape;120;p20"/>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121" name="Google Shape;121;p20"/>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id="122" name="Google Shape;122;p20"/>
          <p:cNvPicPr preferRelativeResize="0"/>
          <p:nvPr/>
        </p:nvPicPr>
        <p:blipFill>
          <a:blip r:embed="rId4">
            <a:alphaModFix/>
          </a:blip>
          <a:stretch>
            <a:fillRect/>
          </a:stretch>
        </p:blipFill>
        <p:spPr>
          <a:xfrm>
            <a:off x="772950" y="1466000"/>
            <a:ext cx="3669574" cy="2064125"/>
          </a:xfrm>
          <a:prstGeom prst="rect">
            <a:avLst/>
          </a:prstGeom>
          <a:noFill/>
          <a:ln>
            <a:noFill/>
          </a:ln>
        </p:spPr>
      </p:pic>
      <p:pic>
        <p:nvPicPr>
          <p:cNvPr id="123" name="Google Shape;123;p20"/>
          <p:cNvPicPr preferRelativeResize="0"/>
          <p:nvPr/>
        </p:nvPicPr>
        <p:blipFill>
          <a:blip r:embed="rId4">
            <a:alphaModFix/>
          </a:blip>
          <a:stretch>
            <a:fillRect/>
          </a:stretch>
        </p:blipFill>
        <p:spPr>
          <a:xfrm flipH="1">
            <a:off x="4572000" y="1466000"/>
            <a:ext cx="3669574" cy="2064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nvSpPr>
        <p:spPr>
          <a:xfrm>
            <a:off x="143998" y="70750"/>
            <a:ext cx="6870900" cy="63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3000">
                <a:solidFill>
                  <a:srgbClr val="006EE8"/>
                </a:solidFill>
                <a:latin typeface="Montserrat"/>
                <a:ea typeface="Montserrat"/>
                <a:cs typeface="Montserrat"/>
                <a:sym typeface="Montserrat"/>
              </a:rPr>
              <a:t>Аугментации</a:t>
            </a:r>
            <a:endParaRPr b="1" sz="3000">
              <a:solidFill>
                <a:srgbClr val="006EE8"/>
              </a:solidFill>
              <a:latin typeface="Montserrat"/>
              <a:ea typeface="Montserrat"/>
              <a:cs typeface="Montserrat"/>
              <a:sym typeface="Montserrat"/>
            </a:endParaRPr>
          </a:p>
        </p:txBody>
      </p:sp>
      <p:cxnSp>
        <p:nvCxnSpPr>
          <p:cNvPr id="129" name="Google Shape;129;p21"/>
          <p:cNvCxnSpPr/>
          <p:nvPr/>
        </p:nvCxnSpPr>
        <p:spPr>
          <a:xfrm flipH="1" rot="10800000">
            <a:off x="229350" y="704293"/>
            <a:ext cx="8685300" cy="9300"/>
          </a:xfrm>
          <a:prstGeom prst="straightConnector1">
            <a:avLst/>
          </a:prstGeom>
          <a:noFill/>
          <a:ln cap="flat" cmpd="sng" w="19050">
            <a:solidFill>
              <a:srgbClr val="006EE8"/>
            </a:solidFill>
            <a:prstDash val="solid"/>
            <a:round/>
            <a:headEnd len="med" w="med" type="none"/>
            <a:tailEnd len="med" w="med" type="none"/>
          </a:ln>
        </p:spPr>
      </p:cxnSp>
      <p:sp>
        <p:nvSpPr>
          <p:cNvPr id="130" name="Google Shape;130;p21"/>
          <p:cNvSpPr txBox="1"/>
          <p:nvPr/>
        </p:nvSpPr>
        <p:spPr>
          <a:xfrm>
            <a:off x="8450025" y="4690375"/>
            <a:ext cx="541500" cy="35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ru">
                <a:solidFill>
                  <a:srgbClr val="434343"/>
                </a:solidFill>
                <a:latin typeface="Montserrat Medium"/>
                <a:ea typeface="Montserrat Medium"/>
                <a:cs typeface="Montserrat Medium"/>
                <a:sym typeface="Montserrat Medium"/>
              </a:rPr>
              <a:t>1</a:t>
            </a:r>
            <a:endParaRPr>
              <a:solidFill>
                <a:srgbClr val="434343"/>
              </a:solidFill>
              <a:latin typeface="Montserrat Medium"/>
              <a:ea typeface="Montserrat Medium"/>
              <a:cs typeface="Montserrat Medium"/>
              <a:sym typeface="Montserrat Medium"/>
            </a:endParaRPr>
          </a:p>
        </p:txBody>
      </p:sp>
      <p:pic>
        <p:nvPicPr>
          <p:cNvPr id="131" name="Google Shape;131;p21"/>
          <p:cNvPicPr preferRelativeResize="0"/>
          <p:nvPr/>
        </p:nvPicPr>
        <p:blipFill>
          <a:blip r:embed="rId3">
            <a:alphaModFix/>
          </a:blip>
          <a:stretch>
            <a:fillRect/>
          </a:stretch>
        </p:blipFill>
        <p:spPr>
          <a:xfrm>
            <a:off x="7504475" y="122888"/>
            <a:ext cx="1486375" cy="532626"/>
          </a:xfrm>
          <a:prstGeom prst="rect">
            <a:avLst/>
          </a:prstGeom>
          <a:noFill/>
          <a:ln>
            <a:noFill/>
          </a:ln>
        </p:spPr>
      </p:pic>
      <p:pic>
        <p:nvPicPr>
          <p:cNvPr id="132" name="Google Shape;132;p21"/>
          <p:cNvPicPr preferRelativeResize="0"/>
          <p:nvPr/>
        </p:nvPicPr>
        <p:blipFill>
          <a:blip r:embed="rId4">
            <a:alphaModFix/>
          </a:blip>
          <a:stretch>
            <a:fillRect/>
          </a:stretch>
        </p:blipFill>
        <p:spPr>
          <a:xfrm>
            <a:off x="831050" y="866000"/>
            <a:ext cx="3257527" cy="1961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